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Lst>
  <p:sldSz cx="9144000" cy="5143500" type="screen16x9"/>
  <p:notesSz cx="6858000" cy="9144000"/>
  <p:embeddedFontLst>
    <p:embeddedFont>
      <p:font typeface="Calibri" panose="020F0502020204030204" pitchFamily="34" charset="0"/>
      <p:regular r:id="rId130"/>
      <p:bold r:id="rId131"/>
      <p:italic r:id="rId132"/>
      <p:boldItalic r:id="rId133"/>
    </p:embeddedFont>
    <p:embeddedFont>
      <p:font typeface="Arial Narrow" panose="020B0606020202030204" pitchFamily="34" charset="0"/>
      <p:regular r:id="rId134"/>
      <p:bold r:id="rId135"/>
      <p:italic r:id="rId136"/>
      <p:boldItalic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font" Target="fonts/font5.fntdata"/><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1.fntdata"/><Relationship Id="rId135" Type="http://schemas.openxmlformats.org/officeDocument/2006/relationships/font" Target="fonts/font6.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font" Target="fonts/font2.fntdata"/><Relationship Id="rId136" Type="http://schemas.openxmlformats.org/officeDocument/2006/relationships/font" Target="fonts/font7.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3.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4.fntdata"/><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57877a01d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657877a01d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657877a01d_1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2657877a01d_1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2657877a01d_1_1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8" name="Google Shape;1498;g2657877a01d_1_1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2657877a01d_1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9" name="Google Shape;1509;g2657877a01d_1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2657877a01d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0" name="Google Shape;1520;g2657877a01d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2657877a01d_1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1" name="Google Shape;1531;g2657877a01d_1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2657877a01d_1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2" name="Google Shape;1542;g2657877a01d_1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657877a01d_1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3" name="Google Shape;1553;g2657877a01d_1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2657877a01d_1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4" name="Google Shape;1564;g2657877a01d_1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2657877a01d_1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5" name="Google Shape;1575;g2657877a01d_1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657877a01d_1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6" name="Google Shape;1586;g2657877a01d_1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2657877a01d_1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7" name="Google Shape;1597;g2657877a01d_1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657877a01d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2657877a01d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657877a01d_1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g2657877a01d_1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2657877a01d_1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9" name="Google Shape;1619;g2657877a01d_1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2657877a01d_1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0" name="Google Shape;1630;g2657877a01d_1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g2657877a01d_1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1" name="Google Shape;1641;g2657877a01d_1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2657877a01d_1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2" name="Google Shape;1652;g2657877a01d_1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2657877a01d_1_1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3" name="Google Shape;1663;g2657877a01d_1_1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2657877a01d_1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4" name="Google Shape;1674;g2657877a01d_1_1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2657877a01d_1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5" name="Google Shape;1685;g2657877a01d_1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2657877a01d_1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6" name="Google Shape;1696;g2657877a01d_1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2657877a01d_1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7" name="Google Shape;1707;g2657877a01d_1_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657877a01d_1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2657877a01d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2657877a01d_1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8" name="Google Shape;1718;g2657877a01d_1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2657877a01d_1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9" name="Google Shape;1729;g2657877a01d_1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2657877a01d_1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0" name="Google Shape;1740;g2657877a01d_1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2657877a01d_1_1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1" name="Google Shape;1751;g2657877a01d_1_1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657877a01d_1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g2657877a01d_1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2657877a01d_1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2" name="Google Shape;1772;g2657877a01d_1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2657877a01d_1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6" name="Google Shape;1786;g2657877a01d_1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657877a01d_1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2657877a01d_1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657877a01d_1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g2657877a01d_1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657877a01d_1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g2657877a01d_1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657877a01d_1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g2657877a01d_1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657877a01d_1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g2657877a01d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657877a01d_1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g2657877a01d_1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657877a01d_1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2657877a01d_1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57877a01d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657877a01d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657877a01d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g2657877a01d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657877a01d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g2657877a01d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657877a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2657877a01d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657877a01d_1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2" name="Google Shape;672;g2657877a01d_1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657877a01d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g2657877a01d_1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657877a01d_1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2657877a01d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657877a01d_1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g2657877a01d_1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657877a01d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g2657877a01d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657877a01d_1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g2657877a01d_1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657877a01d_1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g2657877a01d_1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57877a01d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657877a01d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657877a01d_1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2657877a01d_1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657877a01d_1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g2657877a01d_1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657877a01d_1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g2657877a01d_1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657877a01d_1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g2657877a01d_1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657877a01d_1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g2657877a01d_1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657877a01d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g2657877a01d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657877a01d_1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g2657877a01d_1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657877a01d_1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g2657877a01d_1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657877a01d_1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9" name="Google Shape;829;g2657877a01d_1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657877a01d_1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g2657877a01d_1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57877a01d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657877a01d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657877a01d_1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g2657877a01d_1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657877a01d_1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2657877a01d_1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657877a01d_1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g2657877a01d_1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657877a01d_1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g2657877a01d_1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657877a01d_1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g2657877a01d_1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657877a01d_1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g2657877a01d_1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657877a01d_1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g2657877a01d_1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657877a01d_1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8" name="Google Shape;928;g2657877a01d_1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657877a01d_1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g2657877a01d_1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657877a01d_1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8" name="Google Shape;948;g2657877a01d_1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57877a01d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657877a01d_1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2657877a01d_1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g2657877a01d_1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657877a01d_1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g2657877a01d_1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2657877a01d_1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1" name="Google Shape;981;g2657877a01d_1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657877a01d_1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g2657877a01d_1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2657877a01d_1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2" name="Google Shape;1002;g2657877a01d_1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657877a01d_1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3" name="Google Shape;1013;g2657877a01d_1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2657877a01d_1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4" name="Google Shape;1024;g2657877a01d_1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657877a01d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5" name="Google Shape;1035;g2657877a01d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2657877a01d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6" name="Google Shape;1046;g2657877a01d_1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657877a01d_1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7" name="Google Shape;1057;g2657877a01d_1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57877a01d_1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2657877a01d_1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2657877a01d_1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8" name="Google Shape;1068;g2657877a01d_1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657877a01d_1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g2657877a01d_1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657877a01d_1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0" name="Google Shape;1090;g2657877a01d_1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2657877a01d_1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1" name="Google Shape;1101;g2657877a01d_1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2657877a01d_1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2" name="Google Shape;1112;g2657877a01d_1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657877a01d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3" name="Google Shape;1123;g2657877a01d_1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2657877a01d_1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4" name="Google Shape;1134;g2657877a01d_1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2657877a01d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5" name="Google Shape;1145;g2657877a01d_1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2657877a01d_1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6" name="Google Shape;1156;g2657877a01d_1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2657877a01d_1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6" name="Google Shape;1166;g2657877a01d_1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657877a01d_1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657877a01d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2657877a01d_1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7" name="Google Shape;1177;g2657877a01d_1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657877a01d_1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8" name="Google Shape;1188;g2657877a01d_1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2657877a01d_1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9" name="Google Shape;1199;g2657877a01d_1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2657877a01d_1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0" name="Google Shape;1210;g2657877a01d_1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657877a01d_1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g2657877a01d_1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657877a01d_1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2" name="Google Shape;1232;g2657877a01d_1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2657877a01d_1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2" name="Google Shape;1242;g2657877a01d_1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2657877a01d_1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3" name="Google Shape;1253;g2657877a01d_1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2657877a01d_1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4" name="Google Shape;1264;g2657877a01d_1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2657877a01d_1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5" name="Google Shape;1275;g2657877a01d_1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657877a01d_1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2657877a01d_1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2657877a01d_1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5" name="Google Shape;1285;g2657877a01d_1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2657877a01d_1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6" name="Google Shape;1296;g2657877a01d_1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2657877a01d_1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7" name="Google Shape;1307;g2657877a01d_1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2657877a01d_1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7" name="Google Shape;1317;g2657877a01d_1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2657877a01d_1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g2657877a01d_1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2657877a01d_1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8" name="Google Shape;1338;g2657877a01d_1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2657877a01d_1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9" name="Google Shape;1349;g2657877a01d_1_1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657877a01d_1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0" name="Google Shape;1360;g2657877a01d_1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2657877a01d_1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1" name="Google Shape;1371;g2657877a01d_1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2657877a01d_1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1" name="Google Shape;1381;g2657877a01d_1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657877a01d_1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2657877a01d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657877a01d_1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1" name="Google Shape;1391;g2657877a01d_1_1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2657877a01d_1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2" name="Google Shape;1402;g2657877a01d_1_1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2657877a01d_1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3" name="Google Shape;1413;g2657877a01d_1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2657877a01d_1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4" name="Google Shape;1424;g2657877a01d_1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2657877a01d_1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4" name="Google Shape;1434;g2657877a01d_1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2657877a01d_1_1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5" name="Google Shape;1445;g2657877a01d_1_1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657877a01d_1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6" name="Google Shape;1456;g2657877a01d_1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2657877a01d_1_1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6" name="Google Shape;1466;g2657877a01d_1_1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2657877a01d_1_1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7" name="Google Shape;1477;g2657877a01d_1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2657877a01d_1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8" name="Google Shape;1488;g2657877a01d_1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58" name="Google Shape;58;p14"/>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59" name="Google Shape;59;p14"/>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60" name="Google Shape;60;p14"/>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57200" y="204788"/>
            <a:ext cx="3008314" cy="871538"/>
          </a:xfrm>
          <a:prstGeom prst="rect">
            <a:avLst/>
          </a:prstGeom>
          <a:noFill/>
          <a:ln>
            <a:noFill/>
          </a:ln>
        </p:spPr>
        <p:txBody>
          <a:bodyPr spcFirstLastPara="1" wrap="square" lIns="24200" tIns="12100" rIns="24200" bIns="12100" anchor="b" anchorCtr="0">
            <a:noAutofit/>
          </a:bodyPr>
          <a:lstStyle>
            <a:lvl1pPr lvl="0" algn="l">
              <a:spcBef>
                <a:spcPts val="0"/>
              </a:spcBef>
              <a:spcAft>
                <a:spcPts val="0"/>
              </a:spcAft>
              <a:buSzPts val="400"/>
              <a:buNone/>
              <a:defRPr sz="1700" b="1"/>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63" name="Google Shape;63;p15"/>
          <p:cNvSpPr txBox="1">
            <a:spLocks noGrp="1"/>
          </p:cNvSpPr>
          <p:nvPr>
            <p:ph type="body" idx="1"/>
          </p:nvPr>
        </p:nvSpPr>
        <p:spPr>
          <a:xfrm>
            <a:off x="3575052" y="204788"/>
            <a:ext cx="5111752" cy="4389838"/>
          </a:xfrm>
          <a:prstGeom prst="rect">
            <a:avLst/>
          </a:prstGeom>
          <a:noFill/>
          <a:ln>
            <a:noFill/>
          </a:ln>
        </p:spPr>
        <p:txBody>
          <a:bodyPr spcFirstLastPara="1" wrap="square" lIns="24200" tIns="12100" rIns="24200" bIns="12100" anchor="t" anchorCtr="0">
            <a:noAutofit/>
          </a:bodyPr>
          <a:lstStyle>
            <a:lvl1pPr marL="457200" lvl="0" indent="-400050" algn="l">
              <a:spcBef>
                <a:spcPts val="500"/>
              </a:spcBef>
              <a:spcAft>
                <a:spcPts val="0"/>
              </a:spcAft>
              <a:buClr>
                <a:schemeClr val="dk1"/>
              </a:buClr>
              <a:buSzPts val="2700"/>
              <a:buChar char="•"/>
              <a:defRPr sz="2700"/>
            </a:lvl1pPr>
            <a:lvl2pPr marL="914400" lvl="1" indent="-374650" algn="l">
              <a:spcBef>
                <a:spcPts val="50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64" name="Google Shape;64;p15"/>
          <p:cNvSpPr txBox="1">
            <a:spLocks noGrp="1"/>
          </p:cNvSpPr>
          <p:nvPr>
            <p:ph type="body" idx="2"/>
          </p:nvPr>
        </p:nvSpPr>
        <p:spPr>
          <a:xfrm>
            <a:off x="457200" y="1076328"/>
            <a:ext cx="3008314" cy="3518300"/>
          </a:xfrm>
          <a:prstGeom prst="rect">
            <a:avLst/>
          </a:prstGeom>
          <a:noFill/>
          <a:ln>
            <a:noFill/>
          </a:ln>
        </p:spPr>
        <p:txBody>
          <a:bodyPr spcFirstLastPara="1" wrap="square" lIns="24200" tIns="12100" rIns="24200" bIns="12100" anchor="t" anchorCtr="0">
            <a:noAutofit/>
          </a:bodyPr>
          <a:lstStyle>
            <a:lvl1pPr marL="457200" lvl="0" indent="-228600" algn="l">
              <a:spcBef>
                <a:spcPts val="20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65" name="Google Shape;65;p15"/>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66" name="Google Shape;66;p15"/>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67" name="Google Shape;67;p15"/>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rot="5400000">
            <a:off x="5463780" y="1371603"/>
            <a:ext cx="4388647" cy="2057401"/>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70" name="Google Shape;70;p16"/>
          <p:cNvSpPr txBox="1">
            <a:spLocks noGrp="1"/>
          </p:cNvSpPr>
          <p:nvPr>
            <p:ph type="body" idx="1"/>
          </p:nvPr>
        </p:nvSpPr>
        <p:spPr>
          <a:xfrm rot="5400000">
            <a:off x="1272778" y="-609597"/>
            <a:ext cx="4388647" cy="6019802"/>
          </a:xfrm>
          <a:prstGeom prst="rect">
            <a:avLst/>
          </a:prstGeom>
          <a:noFill/>
          <a:ln>
            <a:noFill/>
          </a:ln>
        </p:spPr>
        <p:txBody>
          <a:bodyPr spcFirstLastPara="1" wrap="square" lIns="24200" tIns="12100" rIns="24200" bIns="12100" anchor="t" anchorCtr="0">
            <a:noAutofit/>
          </a:bodyPr>
          <a:lstStyle>
            <a:lvl1pPr marL="457200" lvl="0" indent="-260350" algn="l">
              <a:spcBef>
                <a:spcPts val="100"/>
              </a:spcBef>
              <a:spcAft>
                <a:spcPts val="0"/>
              </a:spcAft>
              <a:buClr>
                <a:schemeClr val="dk1"/>
              </a:buClr>
              <a:buSzPts val="500"/>
              <a:buChar char="•"/>
              <a:defRPr/>
            </a:lvl1pPr>
            <a:lvl2pPr marL="914400" lvl="1" indent="-260350" algn="l">
              <a:spcBef>
                <a:spcPts val="100"/>
              </a:spcBef>
              <a:spcAft>
                <a:spcPts val="0"/>
              </a:spcAft>
              <a:buClr>
                <a:schemeClr val="dk1"/>
              </a:buClr>
              <a:buSzPts val="500"/>
              <a:buChar char="–"/>
              <a:defRPr/>
            </a:lvl2pPr>
            <a:lvl3pPr marL="1371600" lvl="2" indent="-260350" algn="l">
              <a:spcBef>
                <a:spcPts val="100"/>
              </a:spcBef>
              <a:spcAft>
                <a:spcPts val="0"/>
              </a:spcAft>
              <a:buClr>
                <a:schemeClr val="dk1"/>
              </a:buClr>
              <a:buSzPts val="500"/>
              <a:buChar char="•"/>
              <a:defRPr/>
            </a:lvl3pPr>
            <a:lvl4pPr marL="1828800" lvl="3" indent="-260350" algn="l">
              <a:spcBef>
                <a:spcPts val="100"/>
              </a:spcBef>
              <a:spcAft>
                <a:spcPts val="0"/>
              </a:spcAft>
              <a:buClr>
                <a:schemeClr val="dk1"/>
              </a:buClr>
              <a:buSzPts val="500"/>
              <a:buChar char="–"/>
              <a:defRPr/>
            </a:lvl4pPr>
            <a:lvl5pPr marL="2286000" lvl="4" indent="-260350" algn="l">
              <a:spcBef>
                <a:spcPts val="100"/>
              </a:spcBef>
              <a:spcAft>
                <a:spcPts val="0"/>
              </a:spcAft>
              <a:buClr>
                <a:schemeClr val="dk1"/>
              </a:buClr>
              <a:buSzPts val="500"/>
              <a:buChar char="»"/>
              <a:defRPr/>
            </a:lvl5pPr>
            <a:lvl6pPr marL="2743200" lvl="5" indent="-260350" algn="l">
              <a:spcBef>
                <a:spcPts val="100"/>
              </a:spcBef>
              <a:spcAft>
                <a:spcPts val="0"/>
              </a:spcAft>
              <a:buClr>
                <a:schemeClr val="dk1"/>
              </a:buClr>
              <a:buSzPts val="500"/>
              <a:buChar char="•"/>
              <a:defRPr/>
            </a:lvl6pPr>
            <a:lvl7pPr marL="3200400" lvl="6" indent="-260350" algn="l">
              <a:spcBef>
                <a:spcPts val="100"/>
              </a:spcBef>
              <a:spcAft>
                <a:spcPts val="0"/>
              </a:spcAft>
              <a:buClr>
                <a:schemeClr val="dk1"/>
              </a:buClr>
              <a:buSzPts val="500"/>
              <a:buChar char="•"/>
              <a:defRPr/>
            </a:lvl7pPr>
            <a:lvl8pPr marL="3657600" lvl="7" indent="-260350" algn="l">
              <a:spcBef>
                <a:spcPts val="100"/>
              </a:spcBef>
              <a:spcAft>
                <a:spcPts val="0"/>
              </a:spcAft>
              <a:buClr>
                <a:schemeClr val="dk1"/>
              </a:buClr>
              <a:buSzPts val="500"/>
              <a:buChar char="•"/>
              <a:defRPr/>
            </a:lvl8pPr>
            <a:lvl9pPr marL="4114800" lvl="8" indent="-260350" algn="l">
              <a:spcBef>
                <a:spcPts val="100"/>
              </a:spcBef>
              <a:spcAft>
                <a:spcPts val="0"/>
              </a:spcAft>
              <a:buClr>
                <a:schemeClr val="dk1"/>
              </a:buClr>
              <a:buSzPts val="500"/>
              <a:buChar char="•"/>
              <a:defRPr/>
            </a:lvl9pPr>
          </a:lstStyle>
          <a:p>
            <a:endParaRPr/>
          </a:p>
        </p:txBody>
      </p:sp>
      <p:sp>
        <p:nvSpPr>
          <p:cNvPr id="71" name="Google Shape;71;p16"/>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72" name="Google Shape;72;p16"/>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73" name="Google Shape;73;p16"/>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76" name="Google Shape;76;p17"/>
          <p:cNvSpPr txBox="1">
            <a:spLocks noGrp="1"/>
          </p:cNvSpPr>
          <p:nvPr>
            <p:ph type="body" idx="1"/>
          </p:nvPr>
        </p:nvSpPr>
        <p:spPr>
          <a:xfrm rot="5400000">
            <a:off x="2874813" y="-1217296"/>
            <a:ext cx="3394377" cy="8229482"/>
          </a:xfrm>
          <a:prstGeom prst="rect">
            <a:avLst/>
          </a:prstGeom>
          <a:noFill/>
          <a:ln>
            <a:noFill/>
          </a:ln>
        </p:spPr>
        <p:txBody>
          <a:bodyPr spcFirstLastPara="1" wrap="square" lIns="24200" tIns="12100" rIns="24200" bIns="12100" anchor="t" anchorCtr="0">
            <a:noAutofit/>
          </a:bodyPr>
          <a:lstStyle>
            <a:lvl1pPr marL="457200" lvl="0" indent="-260350" algn="l">
              <a:spcBef>
                <a:spcPts val="100"/>
              </a:spcBef>
              <a:spcAft>
                <a:spcPts val="0"/>
              </a:spcAft>
              <a:buClr>
                <a:schemeClr val="dk1"/>
              </a:buClr>
              <a:buSzPts val="500"/>
              <a:buChar char="•"/>
              <a:defRPr/>
            </a:lvl1pPr>
            <a:lvl2pPr marL="914400" lvl="1" indent="-260350" algn="l">
              <a:spcBef>
                <a:spcPts val="100"/>
              </a:spcBef>
              <a:spcAft>
                <a:spcPts val="0"/>
              </a:spcAft>
              <a:buClr>
                <a:schemeClr val="dk1"/>
              </a:buClr>
              <a:buSzPts val="500"/>
              <a:buChar char="–"/>
              <a:defRPr/>
            </a:lvl2pPr>
            <a:lvl3pPr marL="1371600" lvl="2" indent="-260350" algn="l">
              <a:spcBef>
                <a:spcPts val="100"/>
              </a:spcBef>
              <a:spcAft>
                <a:spcPts val="0"/>
              </a:spcAft>
              <a:buClr>
                <a:schemeClr val="dk1"/>
              </a:buClr>
              <a:buSzPts val="500"/>
              <a:buChar char="•"/>
              <a:defRPr/>
            </a:lvl3pPr>
            <a:lvl4pPr marL="1828800" lvl="3" indent="-260350" algn="l">
              <a:spcBef>
                <a:spcPts val="100"/>
              </a:spcBef>
              <a:spcAft>
                <a:spcPts val="0"/>
              </a:spcAft>
              <a:buClr>
                <a:schemeClr val="dk1"/>
              </a:buClr>
              <a:buSzPts val="500"/>
              <a:buChar char="–"/>
              <a:defRPr/>
            </a:lvl4pPr>
            <a:lvl5pPr marL="2286000" lvl="4" indent="-260350" algn="l">
              <a:spcBef>
                <a:spcPts val="100"/>
              </a:spcBef>
              <a:spcAft>
                <a:spcPts val="0"/>
              </a:spcAft>
              <a:buClr>
                <a:schemeClr val="dk1"/>
              </a:buClr>
              <a:buSzPts val="500"/>
              <a:buChar char="»"/>
              <a:defRPr/>
            </a:lvl5pPr>
            <a:lvl6pPr marL="2743200" lvl="5" indent="-260350" algn="l">
              <a:spcBef>
                <a:spcPts val="100"/>
              </a:spcBef>
              <a:spcAft>
                <a:spcPts val="0"/>
              </a:spcAft>
              <a:buClr>
                <a:schemeClr val="dk1"/>
              </a:buClr>
              <a:buSzPts val="500"/>
              <a:buChar char="•"/>
              <a:defRPr/>
            </a:lvl6pPr>
            <a:lvl7pPr marL="3200400" lvl="6" indent="-260350" algn="l">
              <a:spcBef>
                <a:spcPts val="100"/>
              </a:spcBef>
              <a:spcAft>
                <a:spcPts val="0"/>
              </a:spcAft>
              <a:buClr>
                <a:schemeClr val="dk1"/>
              </a:buClr>
              <a:buSzPts val="500"/>
              <a:buChar char="•"/>
              <a:defRPr/>
            </a:lvl7pPr>
            <a:lvl8pPr marL="3657600" lvl="7" indent="-260350" algn="l">
              <a:spcBef>
                <a:spcPts val="100"/>
              </a:spcBef>
              <a:spcAft>
                <a:spcPts val="0"/>
              </a:spcAft>
              <a:buClr>
                <a:schemeClr val="dk1"/>
              </a:buClr>
              <a:buSzPts val="500"/>
              <a:buChar char="•"/>
              <a:defRPr/>
            </a:lvl8pPr>
            <a:lvl9pPr marL="4114800" lvl="8" indent="-260350" algn="l">
              <a:spcBef>
                <a:spcPts val="100"/>
              </a:spcBef>
              <a:spcAft>
                <a:spcPts val="0"/>
              </a:spcAft>
              <a:buClr>
                <a:schemeClr val="dk1"/>
              </a:buClr>
              <a:buSzPts val="500"/>
              <a:buChar char="•"/>
              <a:defRPr/>
            </a:lvl9pPr>
          </a:lstStyle>
          <a:p>
            <a:endParaRPr/>
          </a:p>
        </p:txBody>
      </p:sp>
      <p:sp>
        <p:nvSpPr>
          <p:cNvPr id="77" name="Google Shape;77;p17"/>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78" name="Google Shape;78;p17"/>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79" name="Google Shape;79;p17"/>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792289" y="3600453"/>
            <a:ext cx="5486402" cy="425054"/>
          </a:xfrm>
          <a:prstGeom prst="rect">
            <a:avLst/>
          </a:prstGeom>
          <a:noFill/>
          <a:ln>
            <a:noFill/>
          </a:ln>
        </p:spPr>
        <p:txBody>
          <a:bodyPr spcFirstLastPara="1" wrap="square" lIns="24200" tIns="12100" rIns="24200" bIns="12100" anchor="b" anchorCtr="0">
            <a:noAutofit/>
          </a:bodyPr>
          <a:lstStyle>
            <a:lvl1pPr lvl="0" algn="l">
              <a:spcBef>
                <a:spcPts val="0"/>
              </a:spcBef>
              <a:spcAft>
                <a:spcPts val="0"/>
              </a:spcAft>
              <a:buSzPts val="400"/>
              <a:buNone/>
              <a:defRPr sz="1700" b="1"/>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82" name="Google Shape;82;p18"/>
          <p:cNvSpPr>
            <a:spLocks noGrp="1"/>
          </p:cNvSpPr>
          <p:nvPr>
            <p:ph type="pic" idx="2"/>
          </p:nvPr>
        </p:nvSpPr>
        <p:spPr>
          <a:xfrm>
            <a:off x="1792289" y="459582"/>
            <a:ext cx="5486402" cy="3086102"/>
          </a:xfrm>
          <a:prstGeom prst="rect">
            <a:avLst/>
          </a:prstGeom>
          <a:noFill/>
          <a:ln>
            <a:noFill/>
          </a:ln>
        </p:spPr>
      </p:sp>
      <p:sp>
        <p:nvSpPr>
          <p:cNvPr id="83" name="Google Shape;83;p18"/>
          <p:cNvSpPr txBox="1">
            <a:spLocks noGrp="1"/>
          </p:cNvSpPr>
          <p:nvPr>
            <p:ph type="body" idx="1"/>
          </p:nvPr>
        </p:nvSpPr>
        <p:spPr>
          <a:xfrm>
            <a:off x="1792289" y="4025507"/>
            <a:ext cx="5486402" cy="603647"/>
          </a:xfrm>
          <a:prstGeom prst="rect">
            <a:avLst/>
          </a:prstGeom>
          <a:noFill/>
          <a:ln>
            <a:noFill/>
          </a:ln>
        </p:spPr>
        <p:txBody>
          <a:bodyPr spcFirstLastPara="1" wrap="square" lIns="24200" tIns="12100" rIns="24200" bIns="12100" anchor="t" anchorCtr="0">
            <a:noAutofit/>
          </a:bodyPr>
          <a:lstStyle>
            <a:lvl1pPr marL="457200" lvl="0" indent="-228600" algn="l">
              <a:spcBef>
                <a:spcPts val="20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84" name="Google Shape;84;p18"/>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85" name="Google Shape;85;p18"/>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86" name="Google Shape;86;p18"/>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7"/>
        <p:cNvGrpSpPr/>
        <p:nvPr/>
      </p:nvGrpSpPr>
      <p:grpSpPr>
        <a:xfrm>
          <a:off x="0" y="0"/>
          <a:ext cx="0" cy="0"/>
          <a:chOff x="0" y="0"/>
          <a:chExt cx="0" cy="0"/>
        </a:xfrm>
      </p:grpSpPr>
      <p:sp>
        <p:nvSpPr>
          <p:cNvPr id="88" name="Google Shape;88;p19"/>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89" name="Google Shape;89;p19"/>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90" name="Google Shape;90;p19"/>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93" name="Google Shape;93;p20"/>
          <p:cNvSpPr txBox="1">
            <a:spLocks noGrp="1"/>
          </p:cNvSpPr>
          <p:nvPr>
            <p:ph type="body" idx="1"/>
          </p:nvPr>
        </p:nvSpPr>
        <p:spPr>
          <a:xfrm>
            <a:off x="457201" y="1151337"/>
            <a:ext cx="4040189" cy="479822"/>
          </a:xfrm>
          <a:prstGeom prst="rect">
            <a:avLst/>
          </a:prstGeom>
          <a:noFill/>
          <a:ln>
            <a:noFill/>
          </a:ln>
        </p:spPr>
        <p:txBody>
          <a:bodyPr spcFirstLastPara="1" wrap="square" lIns="24200" tIns="12100" rIns="24200" bIns="121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30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300"/>
              </a:spcBef>
              <a:spcAft>
                <a:spcPts val="0"/>
              </a:spcAft>
              <a:buClr>
                <a:schemeClr val="dk1"/>
              </a:buClr>
              <a:buSzPts val="1300"/>
              <a:buNone/>
              <a:defRPr sz="1300" b="1"/>
            </a:lvl4pPr>
            <a:lvl5pPr marL="2286000" lvl="4" indent="-228600" algn="l">
              <a:spcBef>
                <a:spcPts val="300"/>
              </a:spcBef>
              <a:spcAft>
                <a:spcPts val="0"/>
              </a:spcAft>
              <a:buClr>
                <a:schemeClr val="dk1"/>
              </a:buClr>
              <a:buSzPts val="1300"/>
              <a:buNone/>
              <a:defRPr sz="1300" b="1"/>
            </a:lvl5pPr>
            <a:lvl6pPr marL="2743200" lvl="5" indent="-228600" algn="l">
              <a:spcBef>
                <a:spcPts val="300"/>
              </a:spcBef>
              <a:spcAft>
                <a:spcPts val="0"/>
              </a:spcAft>
              <a:buClr>
                <a:schemeClr val="dk1"/>
              </a:buClr>
              <a:buSzPts val="1300"/>
              <a:buNone/>
              <a:defRPr sz="1300" b="1"/>
            </a:lvl6pPr>
            <a:lvl7pPr marL="3200400" lvl="6" indent="-228600" algn="l">
              <a:spcBef>
                <a:spcPts val="300"/>
              </a:spcBef>
              <a:spcAft>
                <a:spcPts val="0"/>
              </a:spcAft>
              <a:buClr>
                <a:schemeClr val="dk1"/>
              </a:buClr>
              <a:buSzPts val="1300"/>
              <a:buNone/>
              <a:defRPr sz="1300" b="1"/>
            </a:lvl7pPr>
            <a:lvl8pPr marL="3657600" lvl="7" indent="-228600" algn="l">
              <a:spcBef>
                <a:spcPts val="300"/>
              </a:spcBef>
              <a:spcAft>
                <a:spcPts val="0"/>
              </a:spcAft>
              <a:buClr>
                <a:schemeClr val="dk1"/>
              </a:buClr>
              <a:buSzPts val="1300"/>
              <a:buNone/>
              <a:defRPr sz="1300" b="1"/>
            </a:lvl8pPr>
            <a:lvl9pPr marL="4114800" lvl="8" indent="-228600" algn="l">
              <a:spcBef>
                <a:spcPts val="300"/>
              </a:spcBef>
              <a:spcAft>
                <a:spcPts val="0"/>
              </a:spcAft>
              <a:buClr>
                <a:schemeClr val="dk1"/>
              </a:buClr>
              <a:buSzPts val="1300"/>
              <a:buNone/>
              <a:defRPr sz="1300" b="1"/>
            </a:lvl9pPr>
          </a:lstStyle>
          <a:p>
            <a:endParaRPr/>
          </a:p>
        </p:txBody>
      </p:sp>
      <p:sp>
        <p:nvSpPr>
          <p:cNvPr id="94" name="Google Shape;94;p20"/>
          <p:cNvSpPr txBox="1">
            <a:spLocks noGrp="1"/>
          </p:cNvSpPr>
          <p:nvPr>
            <p:ph type="body" idx="2"/>
          </p:nvPr>
        </p:nvSpPr>
        <p:spPr>
          <a:xfrm>
            <a:off x="457201" y="1631158"/>
            <a:ext cx="4040189" cy="2963468"/>
          </a:xfrm>
          <a:prstGeom prst="rect">
            <a:avLst/>
          </a:prstGeom>
          <a:noFill/>
          <a:ln>
            <a:noFill/>
          </a:ln>
        </p:spPr>
        <p:txBody>
          <a:bodyPr spcFirstLastPara="1" wrap="square" lIns="24200" tIns="12100" rIns="24200" bIns="12100" anchor="t" anchorCtr="0">
            <a:noAutofit/>
          </a:bodyPr>
          <a:lstStyle>
            <a:lvl1pPr marL="457200" lvl="0" indent="-355600" algn="l">
              <a:spcBef>
                <a:spcPts val="400"/>
              </a:spcBef>
              <a:spcAft>
                <a:spcPts val="0"/>
              </a:spcAft>
              <a:buClr>
                <a:schemeClr val="dk1"/>
              </a:buClr>
              <a:buSzPts val="2000"/>
              <a:buChar char="•"/>
              <a:defRPr sz="2000"/>
            </a:lvl1pPr>
            <a:lvl2pPr marL="914400" lvl="1" indent="-336550" algn="l">
              <a:spcBef>
                <a:spcPts val="30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300"/>
              </a:spcBef>
              <a:spcAft>
                <a:spcPts val="0"/>
              </a:spcAft>
              <a:buClr>
                <a:schemeClr val="dk1"/>
              </a:buClr>
              <a:buSzPts val="1300"/>
              <a:buChar char="–"/>
              <a:defRPr sz="1300"/>
            </a:lvl4pPr>
            <a:lvl5pPr marL="2286000" lvl="4" indent="-311150" algn="l">
              <a:spcBef>
                <a:spcPts val="300"/>
              </a:spcBef>
              <a:spcAft>
                <a:spcPts val="0"/>
              </a:spcAft>
              <a:buClr>
                <a:schemeClr val="dk1"/>
              </a:buClr>
              <a:buSzPts val="1300"/>
              <a:buChar char="»"/>
              <a:defRPr sz="1300"/>
            </a:lvl5pPr>
            <a:lvl6pPr marL="2743200" lvl="5" indent="-311150" algn="l">
              <a:spcBef>
                <a:spcPts val="300"/>
              </a:spcBef>
              <a:spcAft>
                <a:spcPts val="0"/>
              </a:spcAft>
              <a:buClr>
                <a:schemeClr val="dk1"/>
              </a:buClr>
              <a:buSzPts val="1300"/>
              <a:buChar char="•"/>
              <a:defRPr sz="1300"/>
            </a:lvl6pPr>
            <a:lvl7pPr marL="3200400" lvl="6" indent="-311150" algn="l">
              <a:spcBef>
                <a:spcPts val="300"/>
              </a:spcBef>
              <a:spcAft>
                <a:spcPts val="0"/>
              </a:spcAft>
              <a:buClr>
                <a:schemeClr val="dk1"/>
              </a:buClr>
              <a:buSzPts val="1300"/>
              <a:buChar char="•"/>
              <a:defRPr sz="1300"/>
            </a:lvl7pPr>
            <a:lvl8pPr marL="3657600" lvl="7" indent="-311150" algn="l">
              <a:spcBef>
                <a:spcPts val="300"/>
              </a:spcBef>
              <a:spcAft>
                <a:spcPts val="0"/>
              </a:spcAft>
              <a:buClr>
                <a:schemeClr val="dk1"/>
              </a:buClr>
              <a:buSzPts val="1300"/>
              <a:buChar char="•"/>
              <a:defRPr sz="1300"/>
            </a:lvl8pPr>
            <a:lvl9pPr marL="4114800" lvl="8" indent="-311150" algn="l">
              <a:spcBef>
                <a:spcPts val="300"/>
              </a:spcBef>
              <a:spcAft>
                <a:spcPts val="0"/>
              </a:spcAft>
              <a:buClr>
                <a:schemeClr val="dk1"/>
              </a:buClr>
              <a:buSzPts val="1300"/>
              <a:buChar char="•"/>
              <a:defRPr sz="1300"/>
            </a:lvl9pPr>
          </a:lstStyle>
          <a:p>
            <a:endParaRPr/>
          </a:p>
        </p:txBody>
      </p:sp>
      <p:sp>
        <p:nvSpPr>
          <p:cNvPr id="95" name="Google Shape;95;p20"/>
          <p:cNvSpPr txBox="1">
            <a:spLocks noGrp="1"/>
          </p:cNvSpPr>
          <p:nvPr>
            <p:ph type="body" idx="3"/>
          </p:nvPr>
        </p:nvSpPr>
        <p:spPr>
          <a:xfrm>
            <a:off x="4645028" y="1151337"/>
            <a:ext cx="4041776" cy="479822"/>
          </a:xfrm>
          <a:prstGeom prst="rect">
            <a:avLst/>
          </a:prstGeom>
          <a:noFill/>
          <a:ln>
            <a:noFill/>
          </a:ln>
        </p:spPr>
        <p:txBody>
          <a:bodyPr spcFirstLastPara="1" wrap="square" lIns="24200" tIns="12100" rIns="24200" bIns="121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30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300"/>
              </a:spcBef>
              <a:spcAft>
                <a:spcPts val="0"/>
              </a:spcAft>
              <a:buClr>
                <a:schemeClr val="dk1"/>
              </a:buClr>
              <a:buSzPts val="1300"/>
              <a:buNone/>
              <a:defRPr sz="1300" b="1"/>
            </a:lvl4pPr>
            <a:lvl5pPr marL="2286000" lvl="4" indent="-228600" algn="l">
              <a:spcBef>
                <a:spcPts val="300"/>
              </a:spcBef>
              <a:spcAft>
                <a:spcPts val="0"/>
              </a:spcAft>
              <a:buClr>
                <a:schemeClr val="dk1"/>
              </a:buClr>
              <a:buSzPts val="1300"/>
              <a:buNone/>
              <a:defRPr sz="1300" b="1"/>
            </a:lvl5pPr>
            <a:lvl6pPr marL="2743200" lvl="5" indent="-228600" algn="l">
              <a:spcBef>
                <a:spcPts val="300"/>
              </a:spcBef>
              <a:spcAft>
                <a:spcPts val="0"/>
              </a:spcAft>
              <a:buClr>
                <a:schemeClr val="dk1"/>
              </a:buClr>
              <a:buSzPts val="1300"/>
              <a:buNone/>
              <a:defRPr sz="1300" b="1"/>
            </a:lvl6pPr>
            <a:lvl7pPr marL="3200400" lvl="6" indent="-228600" algn="l">
              <a:spcBef>
                <a:spcPts val="300"/>
              </a:spcBef>
              <a:spcAft>
                <a:spcPts val="0"/>
              </a:spcAft>
              <a:buClr>
                <a:schemeClr val="dk1"/>
              </a:buClr>
              <a:buSzPts val="1300"/>
              <a:buNone/>
              <a:defRPr sz="1300" b="1"/>
            </a:lvl7pPr>
            <a:lvl8pPr marL="3657600" lvl="7" indent="-228600" algn="l">
              <a:spcBef>
                <a:spcPts val="300"/>
              </a:spcBef>
              <a:spcAft>
                <a:spcPts val="0"/>
              </a:spcAft>
              <a:buClr>
                <a:schemeClr val="dk1"/>
              </a:buClr>
              <a:buSzPts val="1300"/>
              <a:buNone/>
              <a:defRPr sz="1300" b="1"/>
            </a:lvl8pPr>
            <a:lvl9pPr marL="4114800" lvl="8" indent="-228600" algn="l">
              <a:spcBef>
                <a:spcPts val="300"/>
              </a:spcBef>
              <a:spcAft>
                <a:spcPts val="0"/>
              </a:spcAft>
              <a:buClr>
                <a:schemeClr val="dk1"/>
              </a:buClr>
              <a:buSzPts val="1300"/>
              <a:buNone/>
              <a:defRPr sz="1300" b="1"/>
            </a:lvl9pPr>
          </a:lstStyle>
          <a:p>
            <a:endParaRPr/>
          </a:p>
        </p:txBody>
      </p:sp>
      <p:sp>
        <p:nvSpPr>
          <p:cNvPr id="96" name="Google Shape;96;p20"/>
          <p:cNvSpPr txBox="1">
            <a:spLocks noGrp="1"/>
          </p:cNvSpPr>
          <p:nvPr>
            <p:ph type="body" idx="4"/>
          </p:nvPr>
        </p:nvSpPr>
        <p:spPr>
          <a:xfrm>
            <a:off x="4645028" y="1631158"/>
            <a:ext cx="4041776" cy="2963468"/>
          </a:xfrm>
          <a:prstGeom prst="rect">
            <a:avLst/>
          </a:prstGeom>
          <a:noFill/>
          <a:ln>
            <a:noFill/>
          </a:ln>
        </p:spPr>
        <p:txBody>
          <a:bodyPr spcFirstLastPara="1" wrap="square" lIns="24200" tIns="12100" rIns="24200" bIns="12100" anchor="t" anchorCtr="0">
            <a:noAutofit/>
          </a:bodyPr>
          <a:lstStyle>
            <a:lvl1pPr marL="457200" lvl="0" indent="-355600" algn="l">
              <a:spcBef>
                <a:spcPts val="400"/>
              </a:spcBef>
              <a:spcAft>
                <a:spcPts val="0"/>
              </a:spcAft>
              <a:buClr>
                <a:schemeClr val="dk1"/>
              </a:buClr>
              <a:buSzPts val="2000"/>
              <a:buChar char="•"/>
              <a:defRPr sz="2000"/>
            </a:lvl1pPr>
            <a:lvl2pPr marL="914400" lvl="1" indent="-336550" algn="l">
              <a:spcBef>
                <a:spcPts val="30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300"/>
              </a:spcBef>
              <a:spcAft>
                <a:spcPts val="0"/>
              </a:spcAft>
              <a:buClr>
                <a:schemeClr val="dk1"/>
              </a:buClr>
              <a:buSzPts val="1300"/>
              <a:buChar char="–"/>
              <a:defRPr sz="1300"/>
            </a:lvl4pPr>
            <a:lvl5pPr marL="2286000" lvl="4" indent="-311150" algn="l">
              <a:spcBef>
                <a:spcPts val="300"/>
              </a:spcBef>
              <a:spcAft>
                <a:spcPts val="0"/>
              </a:spcAft>
              <a:buClr>
                <a:schemeClr val="dk1"/>
              </a:buClr>
              <a:buSzPts val="1300"/>
              <a:buChar char="»"/>
              <a:defRPr sz="1300"/>
            </a:lvl5pPr>
            <a:lvl6pPr marL="2743200" lvl="5" indent="-311150" algn="l">
              <a:spcBef>
                <a:spcPts val="300"/>
              </a:spcBef>
              <a:spcAft>
                <a:spcPts val="0"/>
              </a:spcAft>
              <a:buClr>
                <a:schemeClr val="dk1"/>
              </a:buClr>
              <a:buSzPts val="1300"/>
              <a:buChar char="•"/>
              <a:defRPr sz="1300"/>
            </a:lvl6pPr>
            <a:lvl7pPr marL="3200400" lvl="6" indent="-311150" algn="l">
              <a:spcBef>
                <a:spcPts val="300"/>
              </a:spcBef>
              <a:spcAft>
                <a:spcPts val="0"/>
              </a:spcAft>
              <a:buClr>
                <a:schemeClr val="dk1"/>
              </a:buClr>
              <a:buSzPts val="1300"/>
              <a:buChar char="•"/>
              <a:defRPr sz="1300"/>
            </a:lvl7pPr>
            <a:lvl8pPr marL="3657600" lvl="7" indent="-311150" algn="l">
              <a:spcBef>
                <a:spcPts val="300"/>
              </a:spcBef>
              <a:spcAft>
                <a:spcPts val="0"/>
              </a:spcAft>
              <a:buClr>
                <a:schemeClr val="dk1"/>
              </a:buClr>
              <a:buSzPts val="1300"/>
              <a:buChar char="•"/>
              <a:defRPr sz="1300"/>
            </a:lvl8pPr>
            <a:lvl9pPr marL="4114800" lvl="8" indent="-311150" algn="l">
              <a:spcBef>
                <a:spcPts val="300"/>
              </a:spcBef>
              <a:spcAft>
                <a:spcPts val="0"/>
              </a:spcAft>
              <a:buClr>
                <a:schemeClr val="dk1"/>
              </a:buClr>
              <a:buSzPts val="1300"/>
              <a:buChar char="•"/>
              <a:defRPr sz="1300"/>
            </a:lvl9pPr>
          </a:lstStyle>
          <a:p>
            <a:endParaRPr/>
          </a:p>
        </p:txBody>
      </p:sp>
      <p:sp>
        <p:nvSpPr>
          <p:cNvPr id="97" name="Google Shape;97;p20"/>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98" name="Google Shape;98;p20"/>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99" name="Google Shape;99;p20"/>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102" name="Google Shape;102;p21"/>
          <p:cNvSpPr txBox="1">
            <a:spLocks noGrp="1"/>
          </p:cNvSpPr>
          <p:nvPr>
            <p:ph type="body" idx="1"/>
          </p:nvPr>
        </p:nvSpPr>
        <p:spPr>
          <a:xfrm>
            <a:off x="457201" y="1200153"/>
            <a:ext cx="4038601" cy="3394475"/>
          </a:xfrm>
          <a:prstGeom prst="rect">
            <a:avLst/>
          </a:prstGeom>
          <a:noFill/>
          <a:ln>
            <a:noFill/>
          </a:ln>
        </p:spPr>
        <p:txBody>
          <a:bodyPr spcFirstLastPara="1" wrap="square" lIns="24200" tIns="12100" rIns="24200" bIns="12100" anchor="t" anchorCtr="0">
            <a:noAutofit/>
          </a:bodyPr>
          <a:lstStyle>
            <a:lvl1pPr marL="457200" lvl="0" indent="-374650" algn="l">
              <a:spcBef>
                <a:spcPts val="500"/>
              </a:spcBef>
              <a:spcAft>
                <a:spcPts val="0"/>
              </a:spcAft>
              <a:buClr>
                <a:schemeClr val="dk1"/>
              </a:buClr>
              <a:buSzPts val="2300"/>
              <a:buChar char="•"/>
              <a:defRPr sz="2300"/>
            </a:lvl1pPr>
            <a:lvl2pPr marL="914400" lvl="1" indent="-355600" algn="l">
              <a:spcBef>
                <a:spcPts val="400"/>
              </a:spcBef>
              <a:spcAft>
                <a:spcPts val="0"/>
              </a:spcAft>
              <a:buClr>
                <a:schemeClr val="dk1"/>
              </a:buClr>
              <a:buSzPts val="2000"/>
              <a:buChar char="–"/>
              <a:defRPr sz="20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03" name="Google Shape;103;p21"/>
          <p:cNvSpPr txBox="1">
            <a:spLocks noGrp="1"/>
          </p:cNvSpPr>
          <p:nvPr>
            <p:ph type="body" idx="2"/>
          </p:nvPr>
        </p:nvSpPr>
        <p:spPr>
          <a:xfrm>
            <a:off x="4648203" y="1200153"/>
            <a:ext cx="4038601" cy="3394475"/>
          </a:xfrm>
          <a:prstGeom prst="rect">
            <a:avLst/>
          </a:prstGeom>
          <a:noFill/>
          <a:ln>
            <a:noFill/>
          </a:ln>
        </p:spPr>
        <p:txBody>
          <a:bodyPr spcFirstLastPara="1" wrap="square" lIns="24200" tIns="12100" rIns="24200" bIns="12100" anchor="t" anchorCtr="0">
            <a:noAutofit/>
          </a:bodyPr>
          <a:lstStyle>
            <a:lvl1pPr marL="457200" lvl="0" indent="-374650" algn="l">
              <a:spcBef>
                <a:spcPts val="500"/>
              </a:spcBef>
              <a:spcAft>
                <a:spcPts val="0"/>
              </a:spcAft>
              <a:buClr>
                <a:schemeClr val="dk1"/>
              </a:buClr>
              <a:buSzPts val="2300"/>
              <a:buChar char="•"/>
              <a:defRPr sz="2300"/>
            </a:lvl1pPr>
            <a:lvl2pPr marL="914400" lvl="1" indent="-355600" algn="l">
              <a:spcBef>
                <a:spcPts val="400"/>
              </a:spcBef>
              <a:spcAft>
                <a:spcPts val="0"/>
              </a:spcAft>
              <a:buClr>
                <a:schemeClr val="dk1"/>
              </a:buClr>
              <a:buSzPts val="2000"/>
              <a:buChar char="–"/>
              <a:defRPr sz="20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04" name="Google Shape;104;p21"/>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05" name="Google Shape;105;p21"/>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06" name="Google Shape;106;p21"/>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722313" y="3305178"/>
            <a:ext cx="7772403" cy="1021557"/>
          </a:xfrm>
          <a:prstGeom prst="rect">
            <a:avLst/>
          </a:prstGeom>
          <a:noFill/>
          <a:ln>
            <a:noFill/>
          </a:ln>
        </p:spPr>
        <p:txBody>
          <a:bodyPr spcFirstLastPara="1" wrap="square" lIns="24200" tIns="12100" rIns="24200" bIns="12100" anchor="t" anchorCtr="0">
            <a:noAutofit/>
          </a:bodyPr>
          <a:lstStyle>
            <a:lvl1pPr lvl="0" algn="l">
              <a:spcBef>
                <a:spcPts val="0"/>
              </a:spcBef>
              <a:spcAft>
                <a:spcPts val="0"/>
              </a:spcAft>
              <a:buSzPts val="400"/>
              <a:buNone/>
              <a:defRPr sz="3300" b="1" cap="none"/>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109" name="Google Shape;109;p22"/>
          <p:cNvSpPr txBox="1">
            <a:spLocks noGrp="1"/>
          </p:cNvSpPr>
          <p:nvPr>
            <p:ph type="body" idx="1"/>
          </p:nvPr>
        </p:nvSpPr>
        <p:spPr>
          <a:xfrm>
            <a:off x="722313" y="2180038"/>
            <a:ext cx="7772403" cy="1125141"/>
          </a:xfrm>
          <a:prstGeom prst="rect">
            <a:avLst/>
          </a:prstGeom>
          <a:noFill/>
          <a:ln>
            <a:noFill/>
          </a:ln>
        </p:spPr>
        <p:txBody>
          <a:bodyPr spcFirstLastPara="1" wrap="square" lIns="24200" tIns="12100" rIns="24200" bIns="12100" anchor="b" anchorCtr="0">
            <a:noAutofit/>
          </a:bodyPr>
          <a:lstStyle>
            <a:lvl1pPr marL="457200" lvl="0" indent="-228600" algn="l">
              <a:spcBef>
                <a:spcPts val="300"/>
              </a:spcBef>
              <a:spcAft>
                <a:spcPts val="0"/>
              </a:spcAft>
              <a:buClr>
                <a:srgbClr val="888888"/>
              </a:buClr>
              <a:buSzPts val="1700"/>
              <a:buNone/>
              <a:defRPr sz="1700">
                <a:solidFill>
                  <a:srgbClr val="888888"/>
                </a:solidFill>
              </a:defRPr>
            </a:lvl1pPr>
            <a:lvl2pPr marL="914400" lvl="1" indent="-228600" algn="l">
              <a:spcBef>
                <a:spcPts val="300"/>
              </a:spcBef>
              <a:spcAft>
                <a:spcPts val="0"/>
              </a:spcAft>
              <a:buClr>
                <a:srgbClr val="888888"/>
              </a:buClr>
              <a:buSzPts val="1500"/>
              <a:buNone/>
              <a:defRPr sz="1500">
                <a:solidFill>
                  <a:srgbClr val="888888"/>
                </a:solidFill>
              </a:defRPr>
            </a:lvl2pPr>
            <a:lvl3pPr marL="1371600" lvl="2" indent="-228600" algn="l">
              <a:spcBef>
                <a:spcPts val="300"/>
              </a:spcBef>
              <a:spcAft>
                <a:spcPts val="0"/>
              </a:spcAft>
              <a:buClr>
                <a:srgbClr val="888888"/>
              </a:buClr>
              <a:buSzPts val="1300"/>
              <a:buNone/>
              <a:defRPr sz="1300">
                <a:solidFill>
                  <a:srgbClr val="888888"/>
                </a:solidFill>
              </a:defRPr>
            </a:lvl3pPr>
            <a:lvl4pPr marL="1828800" lvl="3" indent="-228600" algn="l">
              <a:spcBef>
                <a:spcPts val="200"/>
              </a:spcBef>
              <a:spcAft>
                <a:spcPts val="0"/>
              </a:spcAft>
              <a:buClr>
                <a:srgbClr val="888888"/>
              </a:buClr>
              <a:buSzPts val="1200"/>
              <a:buNone/>
              <a:defRPr sz="1200">
                <a:solidFill>
                  <a:srgbClr val="888888"/>
                </a:solidFill>
              </a:defRPr>
            </a:lvl4pPr>
            <a:lvl5pPr marL="2286000" lvl="4" indent="-228600" algn="l">
              <a:spcBef>
                <a:spcPts val="200"/>
              </a:spcBef>
              <a:spcAft>
                <a:spcPts val="0"/>
              </a:spcAft>
              <a:buClr>
                <a:srgbClr val="888888"/>
              </a:buClr>
              <a:buSzPts val="1200"/>
              <a:buNone/>
              <a:defRPr sz="1200">
                <a:solidFill>
                  <a:srgbClr val="888888"/>
                </a:solidFill>
              </a:defRPr>
            </a:lvl5pPr>
            <a:lvl6pPr marL="2743200" lvl="5" indent="-228600" algn="l">
              <a:spcBef>
                <a:spcPts val="200"/>
              </a:spcBef>
              <a:spcAft>
                <a:spcPts val="0"/>
              </a:spcAft>
              <a:buClr>
                <a:srgbClr val="888888"/>
              </a:buClr>
              <a:buSzPts val="1200"/>
              <a:buNone/>
              <a:defRPr sz="1200">
                <a:solidFill>
                  <a:srgbClr val="888888"/>
                </a:solidFill>
              </a:defRPr>
            </a:lvl6pPr>
            <a:lvl7pPr marL="3200400" lvl="6" indent="-228600" algn="l">
              <a:spcBef>
                <a:spcPts val="200"/>
              </a:spcBef>
              <a:spcAft>
                <a:spcPts val="0"/>
              </a:spcAft>
              <a:buClr>
                <a:srgbClr val="888888"/>
              </a:buClr>
              <a:buSzPts val="1200"/>
              <a:buNone/>
              <a:defRPr sz="1200">
                <a:solidFill>
                  <a:srgbClr val="888888"/>
                </a:solidFill>
              </a:defRPr>
            </a:lvl7pPr>
            <a:lvl8pPr marL="3657600" lvl="7" indent="-228600" algn="l">
              <a:spcBef>
                <a:spcPts val="200"/>
              </a:spcBef>
              <a:spcAft>
                <a:spcPts val="0"/>
              </a:spcAft>
              <a:buClr>
                <a:srgbClr val="888888"/>
              </a:buClr>
              <a:buSzPts val="1200"/>
              <a:buNone/>
              <a:defRPr sz="1200">
                <a:solidFill>
                  <a:srgbClr val="888888"/>
                </a:solidFill>
              </a:defRPr>
            </a:lvl8pPr>
            <a:lvl9pPr marL="4114800" lvl="8" indent="-228600" algn="l">
              <a:spcBef>
                <a:spcPts val="200"/>
              </a:spcBef>
              <a:spcAft>
                <a:spcPts val="0"/>
              </a:spcAft>
              <a:buClr>
                <a:srgbClr val="888888"/>
              </a:buClr>
              <a:buSzPts val="1200"/>
              <a:buNone/>
              <a:defRPr sz="1200">
                <a:solidFill>
                  <a:srgbClr val="888888"/>
                </a:solidFill>
              </a:defRPr>
            </a:lvl9pPr>
          </a:lstStyle>
          <a:p>
            <a:endParaRPr/>
          </a:p>
        </p:txBody>
      </p:sp>
      <p:sp>
        <p:nvSpPr>
          <p:cNvPr id="110" name="Google Shape;110;p22"/>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11" name="Google Shape;111;p22"/>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12" name="Google Shape;112;p22"/>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115" name="Google Shape;115;p23"/>
          <p:cNvSpPr txBox="1">
            <a:spLocks noGrp="1"/>
          </p:cNvSpPr>
          <p:nvPr>
            <p:ph type="body" idx="1"/>
          </p:nvPr>
        </p:nvSpPr>
        <p:spPr>
          <a:xfrm>
            <a:off x="457261" y="1200257"/>
            <a:ext cx="8229482" cy="3394377"/>
          </a:xfrm>
          <a:prstGeom prst="rect">
            <a:avLst/>
          </a:prstGeom>
          <a:noFill/>
          <a:ln>
            <a:noFill/>
          </a:ln>
        </p:spPr>
        <p:txBody>
          <a:bodyPr spcFirstLastPara="1" wrap="square" lIns="24200" tIns="12100" rIns="24200" bIns="12100" anchor="t" anchorCtr="0">
            <a:noAutofit/>
          </a:bodyPr>
          <a:lstStyle>
            <a:lvl1pPr marL="457200" lvl="0" indent="-260350" algn="l">
              <a:spcBef>
                <a:spcPts val="100"/>
              </a:spcBef>
              <a:spcAft>
                <a:spcPts val="0"/>
              </a:spcAft>
              <a:buClr>
                <a:schemeClr val="dk1"/>
              </a:buClr>
              <a:buSzPts val="500"/>
              <a:buChar char="•"/>
              <a:defRPr/>
            </a:lvl1pPr>
            <a:lvl2pPr marL="914400" lvl="1" indent="-260350" algn="l">
              <a:spcBef>
                <a:spcPts val="100"/>
              </a:spcBef>
              <a:spcAft>
                <a:spcPts val="0"/>
              </a:spcAft>
              <a:buClr>
                <a:schemeClr val="dk1"/>
              </a:buClr>
              <a:buSzPts val="500"/>
              <a:buChar char="–"/>
              <a:defRPr/>
            </a:lvl2pPr>
            <a:lvl3pPr marL="1371600" lvl="2" indent="-260350" algn="l">
              <a:spcBef>
                <a:spcPts val="100"/>
              </a:spcBef>
              <a:spcAft>
                <a:spcPts val="0"/>
              </a:spcAft>
              <a:buClr>
                <a:schemeClr val="dk1"/>
              </a:buClr>
              <a:buSzPts val="500"/>
              <a:buChar char="•"/>
              <a:defRPr/>
            </a:lvl3pPr>
            <a:lvl4pPr marL="1828800" lvl="3" indent="-260350" algn="l">
              <a:spcBef>
                <a:spcPts val="100"/>
              </a:spcBef>
              <a:spcAft>
                <a:spcPts val="0"/>
              </a:spcAft>
              <a:buClr>
                <a:schemeClr val="dk1"/>
              </a:buClr>
              <a:buSzPts val="500"/>
              <a:buChar char="–"/>
              <a:defRPr/>
            </a:lvl4pPr>
            <a:lvl5pPr marL="2286000" lvl="4" indent="-260350" algn="l">
              <a:spcBef>
                <a:spcPts val="100"/>
              </a:spcBef>
              <a:spcAft>
                <a:spcPts val="0"/>
              </a:spcAft>
              <a:buClr>
                <a:schemeClr val="dk1"/>
              </a:buClr>
              <a:buSzPts val="500"/>
              <a:buChar char="»"/>
              <a:defRPr/>
            </a:lvl5pPr>
            <a:lvl6pPr marL="2743200" lvl="5" indent="-260350" algn="l">
              <a:spcBef>
                <a:spcPts val="100"/>
              </a:spcBef>
              <a:spcAft>
                <a:spcPts val="0"/>
              </a:spcAft>
              <a:buClr>
                <a:schemeClr val="dk1"/>
              </a:buClr>
              <a:buSzPts val="500"/>
              <a:buChar char="•"/>
              <a:defRPr/>
            </a:lvl6pPr>
            <a:lvl7pPr marL="3200400" lvl="6" indent="-260350" algn="l">
              <a:spcBef>
                <a:spcPts val="100"/>
              </a:spcBef>
              <a:spcAft>
                <a:spcPts val="0"/>
              </a:spcAft>
              <a:buClr>
                <a:schemeClr val="dk1"/>
              </a:buClr>
              <a:buSzPts val="500"/>
              <a:buChar char="•"/>
              <a:defRPr/>
            </a:lvl7pPr>
            <a:lvl8pPr marL="3657600" lvl="7" indent="-260350" algn="l">
              <a:spcBef>
                <a:spcPts val="100"/>
              </a:spcBef>
              <a:spcAft>
                <a:spcPts val="0"/>
              </a:spcAft>
              <a:buClr>
                <a:schemeClr val="dk1"/>
              </a:buClr>
              <a:buSzPts val="500"/>
              <a:buChar char="•"/>
              <a:defRPr/>
            </a:lvl8pPr>
            <a:lvl9pPr marL="4114800" lvl="8" indent="-260350" algn="l">
              <a:spcBef>
                <a:spcPts val="100"/>
              </a:spcBef>
              <a:spcAft>
                <a:spcPts val="0"/>
              </a:spcAft>
              <a:buClr>
                <a:schemeClr val="dk1"/>
              </a:buClr>
              <a:buSzPts val="500"/>
              <a:buChar char="•"/>
              <a:defRPr/>
            </a:lvl9pPr>
          </a:lstStyle>
          <a:p>
            <a:endParaRPr/>
          </a:p>
        </p:txBody>
      </p:sp>
      <p:sp>
        <p:nvSpPr>
          <p:cNvPr id="116" name="Google Shape;116;p23"/>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17" name="Google Shape;117;p23"/>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18" name="Google Shape;118;p23"/>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9"/>
        <p:cNvGrpSpPr/>
        <p:nvPr/>
      </p:nvGrpSpPr>
      <p:grpSpPr>
        <a:xfrm>
          <a:off x="0" y="0"/>
          <a:ext cx="0" cy="0"/>
          <a:chOff x="0" y="0"/>
          <a:chExt cx="0" cy="0"/>
        </a:xfrm>
      </p:grpSpPr>
      <p:sp>
        <p:nvSpPr>
          <p:cNvPr id="120" name="Google Shape;120;p24"/>
          <p:cNvSpPr txBox="1">
            <a:spLocks noGrp="1"/>
          </p:cNvSpPr>
          <p:nvPr>
            <p:ph type="ctrTitle"/>
          </p:nvPr>
        </p:nvSpPr>
        <p:spPr>
          <a:xfrm>
            <a:off x="685801" y="1597821"/>
            <a:ext cx="7772403" cy="1102519"/>
          </a:xfrm>
          <a:prstGeom prst="rect">
            <a:avLst/>
          </a:prstGeom>
          <a:noFill/>
          <a:ln>
            <a:noFill/>
          </a:ln>
        </p:spPr>
        <p:txBody>
          <a:bodyPr spcFirstLastPara="1" wrap="square" lIns="24200" tIns="12100" rIns="24200" bIns="12100" anchor="ctr" anchorCtr="0">
            <a:noAutofit/>
          </a:bodyPr>
          <a:lstStyle>
            <a:lvl1pPr lvl="0" algn="ctr">
              <a:spcBef>
                <a:spcPts val="0"/>
              </a:spcBef>
              <a:spcAft>
                <a:spcPts val="0"/>
              </a:spcAft>
              <a:buSzPts val="400"/>
              <a:buNone/>
              <a:defRPr/>
            </a:lvl1pPr>
            <a:lvl2pPr lvl="1" algn="ctr">
              <a:spcBef>
                <a:spcPts val="0"/>
              </a:spcBef>
              <a:spcAft>
                <a:spcPts val="0"/>
              </a:spcAft>
              <a:buSzPts val="400"/>
              <a:buNone/>
              <a:defRPr/>
            </a:lvl2pPr>
            <a:lvl3pPr lvl="2" algn="ctr">
              <a:spcBef>
                <a:spcPts val="0"/>
              </a:spcBef>
              <a:spcAft>
                <a:spcPts val="0"/>
              </a:spcAft>
              <a:buSzPts val="400"/>
              <a:buNone/>
              <a:defRPr/>
            </a:lvl3pPr>
            <a:lvl4pPr lvl="3" algn="ctr">
              <a:spcBef>
                <a:spcPts val="0"/>
              </a:spcBef>
              <a:spcAft>
                <a:spcPts val="0"/>
              </a:spcAft>
              <a:buSzPts val="400"/>
              <a:buNone/>
              <a:defRPr/>
            </a:lvl4pPr>
            <a:lvl5pPr lvl="4" algn="ctr">
              <a:spcBef>
                <a:spcPts val="0"/>
              </a:spcBef>
              <a:spcAft>
                <a:spcPts val="0"/>
              </a:spcAft>
              <a:buSzPts val="400"/>
              <a:buNone/>
              <a:defRPr/>
            </a:lvl5pPr>
            <a:lvl6pPr lvl="5" algn="ctr">
              <a:spcBef>
                <a:spcPts val="0"/>
              </a:spcBef>
              <a:spcAft>
                <a:spcPts val="0"/>
              </a:spcAft>
              <a:buSzPts val="400"/>
              <a:buNone/>
              <a:defRPr/>
            </a:lvl6pPr>
            <a:lvl7pPr lvl="6" algn="ctr">
              <a:spcBef>
                <a:spcPts val="0"/>
              </a:spcBef>
              <a:spcAft>
                <a:spcPts val="0"/>
              </a:spcAft>
              <a:buSzPts val="400"/>
              <a:buNone/>
              <a:defRPr/>
            </a:lvl7pPr>
            <a:lvl8pPr lvl="7" algn="ctr">
              <a:spcBef>
                <a:spcPts val="0"/>
              </a:spcBef>
              <a:spcAft>
                <a:spcPts val="0"/>
              </a:spcAft>
              <a:buSzPts val="400"/>
              <a:buNone/>
              <a:defRPr/>
            </a:lvl8pPr>
            <a:lvl9pPr lvl="8" algn="ctr">
              <a:spcBef>
                <a:spcPts val="0"/>
              </a:spcBef>
              <a:spcAft>
                <a:spcPts val="0"/>
              </a:spcAft>
              <a:buSzPts val="400"/>
              <a:buNone/>
              <a:defRPr/>
            </a:lvl9pPr>
          </a:lstStyle>
          <a:p>
            <a:endParaRPr/>
          </a:p>
        </p:txBody>
      </p:sp>
      <p:sp>
        <p:nvSpPr>
          <p:cNvPr id="121" name="Google Shape;121;p24"/>
          <p:cNvSpPr txBox="1">
            <a:spLocks noGrp="1"/>
          </p:cNvSpPr>
          <p:nvPr>
            <p:ph type="subTitle" idx="1"/>
          </p:nvPr>
        </p:nvSpPr>
        <p:spPr>
          <a:xfrm>
            <a:off x="1371601" y="2914654"/>
            <a:ext cx="6400802" cy="1314451"/>
          </a:xfrm>
          <a:prstGeom prst="rect">
            <a:avLst/>
          </a:prstGeom>
          <a:noFill/>
          <a:ln>
            <a:noFill/>
          </a:ln>
        </p:spPr>
        <p:txBody>
          <a:bodyPr spcFirstLastPara="1" wrap="square" lIns="24200" tIns="12100" rIns="24200" bIns="12100" anchor="t" anchorCtr="0">
            <a:noAutofit/>
          </a:bodyPr>
          <a:lstStyle>
            <a:lvl1pPr lvl="0" algn="ctr">
              <a:spcBef>
                <a:spcPts val="500"/>
              </a:spcBef>
              <a:spcAft>
                <a:spcPts val="0"/>
              </a:spcAft>
              <a:buClr>
                <a:srgbClr val="888888"/>
              </a:buClr>
              <a:buSzPts val="2600"/>
              <a:buNone/>
              <a:defRPr>
                <a:solidFill>
                  <a:srgbClr val="888888"/>
                </a:solidFill>
              </a:defRPr>
            </a:lvl1pPr>
            <a:lvl2pPr lvl="1" algn="ctr">
              <a:spcBef>
                <a:spcPts val="500"/>
              </a:spcBef>
              <a:spcAft>
                <a:spcPts val="0"/>
              </a:spcAft>
              <a:buClr>
                <a:srgbClr val="888888"/>
              </a:buClr>
              <a:buSzPts val="23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00"/>
              </a:spcBef>
              <a:spcAft>
                <a:spcPts val="0"/>
              </a:spcAft>
              <a:buClr>
                <a:srgbClr val="888888"/>
              </a:buClr>
              <a:buSzPts val="1700"/>
              <a:buNone/>
              <a:defRPr>
                <a:solidFill>
                  <a:srgbClr val="888888"/>
                </a:solidFill>
              </a:defRPr>
            </a:lvl4pPr>
            <a:lvl5pPr lvl="4" algn="ctr">
              <a:spcBef>
                <a:spcPts val="300"/>
              </a:spcBef>
              <a:spcAft>
                <a:spcPts val="0"/>
              </a:spcAft>
              <a:buClr>
                <a:srgbClr val="888888"/>
              </a:buClr>
              <a:buSzPts val="1700"/>
              <a:buNone/>
              <a:defRPr>
                <a:solidFill>
                  <a:srgbClr val="888888"/>
                </a:solidFill>
              </a:defRPr>
            </a:lvl5pPr>
            <a:lvl6pPr lvl="5" algn="ctr">
              <a:spcBef>
                <a:spcPts val="300"/>
              </a:spcBef>
              <a:spcAft>
                <a:spcPts val="0"/>
              </a:spcAft>
              <a:buClr>
                <a:srgbClr val="888888"/>
              </a:buClr>
              <a:buSzPts val="1700"/>
              <a:buNone/>
              <a:defRPr>
                <a:solidFill>
                  <a:srgbClr val="888888"/>
                </a:solidFill>
              </a:defRPr>
            </a:lvl6pPr>
            <a:lvl7pPr lvl="6" algn="ctr">
              <a:spcBef>
                <a:spcPts val="300"/>
              </a:spcBef>
              <a:spcAft>
                <a:spcPts val="0"/>
              </a:spcAft>
              <a:buClr>
                <a:srgbClr val="888888"/>
              </a:buClr>
              <a:buSzPts val="1700"/>
              <a:buNone/>
              <a:defRPr>
                <a:solidFill>
                  <a:srgbClr val="888888"/>
                </a:solidFill>
              </a:defRPr>
            </a:lvl7pPr>
            <a:lvl8pPr lvl="7" algn="ctr">
              <a:spcBef>
                <a:spcPts val="300"/>
              </a:spcBef>
              <a:spcAft>
                <a:spcPts val="0"/>
              </a:spcAft>
              <a:buClr>
                <a:srgbClr val="888888"/>
              </a:buClr>
              <a:buSzPts val="1700"/>
              <a:buNone/>
              <a:defRPr>
                <a:solidFill>
                  <a:srgbClr val="888888"/>
                </a:solidFill>
              </a:defRPr>
            </a:lvl8pPr>
            <a:lvl9pPr lvl="8" algn="ctr">
              <a:spcBef>
                <a:spcPts val="300"/>
              </a:spcBef>
              <a:spcAft>
                <a:spcPts val="0"/>
              </a:spcAft>
              <a:buClr>
                <a:srgbClr val="888888"/>
              </a:buClr>
              <a:buSzPts val="1700"/>
              <a:buNone/>
              <a:defRPr>
                <a:solidFill>
                  <a:srgbClr val="888888"/>
                </a:solidFill>
              </a:defRPr>
            </a:lvl9pPr>
          </a:lstStyle>
          <a:p>
            <a:endParaRPr/>
          </a:p>
        </p:txBody>
      </p:sp>
      <p:sp>
        <p:nvSpPr>
          <p:cNvPr id="122" name="Google Shape;122;p24"/>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sz="1000">
                <a:solidFill>
                  <a:srgbClr val="898989"/>
                </a:solidFill>
                <a:latin typeface="Calibri"/>
                <a:ea typeface="Calibri"/>
                <a:cs typeface="Calibri"/>
                <a:sym typeface="Calibri"/>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23" name="Google Shape;123;p24"/>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lvl="0" algn="l">
              <a:lnSpc>
                <a:spcPct val="100000"/>
              </a:lnSpc>
              <a:spcBef>
                <a:spcPts val="0"/>
              </a:spcBef>
              <a:spcAft>
                <a:spcPts val="0"/>
              </a:spcAft>
              <a:buSzPts val="400"/>
              <a:buNone/>
              <a:defRPr/>
            </a:lvl1pPr>
            <a:lvl2pPr lvl="1" algn="l">
              <a:lnSpc>
                <a:spcPct val="100000"/>
              </a:lnSpc>
              <a:spcBef>
                <a:spcPts val="0"/>
              </a:spcBef>
              <a:spcAft>
                <a:spcPts val="0"/>
              </a:spcAft>
              <a:buSzPts val="400"/>
              <a:buNone/>
              <a:defRPr/>
            </a:lvl2pPr>
            <a:lvl3pPr lvl="2" algn="l">
              <a:lnSpc>
                <a:spcPct val="100000"/>
              </a:lnSpc>
              <a:spcBef>
                <a:spcPts val="0"/>
              </a:spcBef>
              <a:spcAft>
                <a:spcPts val="0"/>
              </a:spcAft>
              <a:buSzPts val="400"/>
              <a:buNone/>
              <a:defRPr/>
            </a:lvl3pPr>
            <a:lvl4pPr lvl="3" algn="l">
              <a:lnSpc>
                <a:spcPct val="100000"/>
              </a:lnSpc>
              <a:spcBef>
                <a:spcPts val="0"/>
              </a:spcBef>
              <a:spcAft>
                <a:spcPts val="0"/>
              </a:spcAft>
              <a:buSzPts val="400"/>
              <a:buNone/>
              <a:defRPr/>
            </a:lvl4pPr>
            <a:lvl5pPr lvl="4" algn="l">
              <a:lnSpc>
                <a:spcPct val="100000"/>
              </a:lnSpc>
              <a:spcBef>
                <a:spcPts val="0"/>
              </a:spcBef>
              <a:spcAft>
                <a:spcPts val="0"/>
              </a:spcAft>
              <a:buSzPts val="400"/>
              <a:buNone/>
              <a:defRPr/>
            </a:lvl5pPr>
            <a:lvl6pPr lvl="5" algn="l">
              <a:lnSpc>
                <a:spcPct val="100000"/>
              </a:lnSpc>
              <a:spcBef>
                <a:spcPts val="0"/>
              </a:spcBef>
              <a:spcAft>
                <a:spcPts val="0"/>
              </a:spcAft>
              <a:buSzPts val="400"/>
              <a:buNone/>
              <a:defRPr/>
            </a:lvl6pPr>
            <a:lvl7pPr lvl="6" algn="l">
              <a:lnSpc>
                <a:spcPct val="100000"/>
              </a:lnSpc>
              <a:spcBef>
                <a:spcPts val="0"/>
              </a:spcBef>
              <a:spcAft>
                <a:spcPts val="0"/>
              </a:spcAft>
              <a:buSzPts val="4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400"/>
              <a:buNone/>
              <a:defRPr/>
            </a:lvl9pPr>
          </a:lstStyle>
          <a:p>
            <a:endParaRPr/>
          </a:p>
        </p:txBody>
      </p:sp>
      <p:sp>
        <p:nvSpPr>
          <p:cNvPr id="124" name="Google Shape;124;p24"/>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61" y="205940"/>
            <a:ext cx="8229482" cy="857326"/>
          </a:xfrm>
          <a:prstGeom prst="rect">
            <a:avLst/>
          </a:prstGeom>
          <a:noFill/>
          <a:ln>
            <a:noFill/>
          </a:ln>
        </p:spPr>
        <p:txBody>
          <a:bodyPr spcFirstLastPara="1" wrap="square" lIns="24200" tIns="12100" rIns="24200" bIns="12100" anchor="ctr" anchorCtr="0">
            <a:noAutofit/>
          </a:bodyPr>
          <a:lstStyle>
            <a:lvl1pPr marR="0" lvl="0"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400"/>
              <a:buNone/>
              <a:defRPr sz="37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61" y="1200257"/>
            <a:ext cx="8229482" cy="3394377"/>
          </a:xfrm>
          <a:prstGeom prst="rect">
            <a:avLst/>
          </a:prstGeom>
          <a:noFill/>
          <a:ln>
            <a:noFill/>
          </a:ln>
        </p:spPr>
        <p:txBody>
          <a:bodyPr spcFirstLastPara="1" wrap="square" lIns="24200" tIns="12100" rIns="24200" bIns="12100" anchor="t" anchorCtr="0">
            <a:noAutofit/>
          </a:bodyPr>
          <a:lstStyle>
            <a:lvl1pPr marL="457200" marR="0" lvl="0"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74650" algn="l" rtl="0">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61" y="4767459"/>
            <a:ext cx="2133480" cy="273528"/>
          </a:xfrm>
          <a:prstGeom prst="rect">
            <a:avLst/>
          </a:prstGeom>
          <a:noFill/>
          <a:ln>
            <a:noFill/>
          </a:ln>
        </p:spPr>
        <p:txBody>
          <a:bodyPr spcFirstLastPara="1" wrap="square" lIns="24200" tIns="12100" rIns="24200" bIns="12100" anchor="ctr" anchorCtr="0">
            <a:noAutofit/>
          </a:bodyPr>
          <a:lstStyle>
            <a:lvl1pPr marR="0" lvl="0" algn="l" rtl="0">
              <a:lnSpc>
                <a:spcPct val="100000"/>
              </a:lnSpc>
              <a:spcBef>
                <a:spcPts val="0"/>
              </a:spcBef>
              <a:spcAft>
                <a:spcPts val="0"/>
              </a:spcAft>
              <a:buSzPts val="400"/>
              <a:buNone/>
              <a:defRPr sz="10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11" y="4767459"/>
            <a:ext cx="2895581" cy="273528"/>
          </a:xfrm>
          <a:prstGeom prst="rect">
            <a:avLst/>
          </a:prstGeom>
          <a:noFill/>
          <a:ln>
            <a:noFill/>
          </a:ln>
        </p:spPr>
        <p:txBody>
          <a:bodyPr spcFirstLastPara="1" wrap="square" lIns="24200" tIns="12100" rIns="24200" bIns="12100" anchor="ctr" anchorCtr="0">
            <a:noAutofit/>
          </a:bodyPr>
          <a:lstStyle>
            <a:lvl1pPr marR="0" lvl="0"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400"/>
              <a:buNone/>
              <a:defRPr sz="5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63" y="4767459"/>
            <a:ext cx="2133480" cy="273528"/>
          </a:xfrm>
          <a:prstGeom prst="rect">
            <a:avLst/>
          </a:prstGeom>
          <a:noFill/>
          <a:ln>
            <a:noFill/>
          </a:ln>
        </p:spPr>
        <p:txBody>
          <a:bodyPr spcFirstLastPara="1" wrap="square" lIns="24200" tIns="12100" rIns="24200" bIns="121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sz="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slide" Target="slide26.xml"/><Relationship Id="rId26" Type="http://schemas.openxmlformats.org/officeDocument/2006/relationships/slide" Target="slide4.xml"/><Relationship Id="rId3" Type="http://schemas.openxmlformats.org/officeDocument/2006/relationships/hyperlink" Target="http://slide19.xml" TargetMode="External"/><Relationship Id="rId21" Type="http://schemas.openxmlformats.org/officeDocument/2006/relationships/slide" Target="slide23.xml"/><Relationship Id="rId34" Type="http://schemas.openxmlformats.org/officeDocument/2006/relationships/slide" Target="slide8.xml"/><Relationship Id="rId7" Type="http://schemas.openxmlformats.org/officeDocument/2006/relationships/image" Target="../media/image1.jpg"/><Relationship Id="rId12" Type="http://schemas.openxmlformats.org/officeDocument/2006/relationships/slide" Target="slide14.xml"/><Relationship Id="rId17" Type="http://schemas.openxmlformats.org/officeDocument/2006/relationships/slide" Target="slide27.xml"/><Relationship Id="rId25" Type="http://schemas.openxmlformats.org/officeDocument/2006/relationships/slide" Target="slide5.xml"/><Relationship Id="rId33" Type="http://schemas.openxmlformats.org/officeDocument/2006/relationships/slide" Target="slide10.xml"/><Relationship Id="rId2" Type="http://schemas.openxmlformats.org/officeDocument/2006/relationships/notesSlide" Target="../notesSlides/notesSlide1.xml"/><Relationship Id="rId16" Type="http://schemas.openxmlformats.org/officeDocument/2006/relationships/slide" Target="slide24.xml"/><Relationship Id="rId20" Type="http://schemas.openxmlformats.org/officeDocument/2006/relationships/slide" Target="slide21.xml"/><Relationship Id="rId29"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19.xml"/><Relationship Id="rId11" Type="http://schemas.openxmlformats.org/officeDocument/2006/relationships/slide" Target="slide18.xml"/><Relationship Id="rId24" Type="http://schemas.openxmlformats.org/officeDocument/2006/relationships/slide" Target="slide9.xml"/><Relationship Id="rId32" Type="http://schemas.openxmlformats.org/officeDocument/2006/relationships/slide" Target="slide11.xml"/><Relationship Id="rId5" Type="http://schemas.openxmlformats.org/officeDocument/2006/relationships/slide" Target="slide17.xml"/><Relationship Id="rId15" Type="http://schemas.openxmlformats.org/officeDocument/2006/relationships/slide" Target="slide16.xml"/><Relationship Id="rId23" Type="http://schemas.openxmlformats.org/officeDocument/2006/relationships/slide" Target="slide7.xml"/><Relationship Id="rId28" Type="http://schemas.openxmlformats.org/officeDocument/2006/relationships/slide" Target="slide13.xml"/><Relationship Id="rId36" Type="http://schemas.openxmlformats.org/officeDocument/2006/relationships/slide" Target="slide124.xml"/><Relationship Id="rId10" Type="http://schemas.openxmlformats.org/officeDocument/2006/relationships/slide" Target="slide125.xml"/><Relationship Id="rId19" Type="http://schemas.openxmlformats.org/officeDocument/2006/relationships/slide" Target="slide25.xml"/><Relationship Id="rId31" Type="http://schemas.openxmlformats.org/officeDocument/2006/relationships/hyperlink" Target="http://slide88.xml" TargetMode="External"/><Relationship Id="rId4" Type="http://schemas.openxmlformats.org/officeDocument/2006/relationships/hyperlink" Target="http://slide17.xml" TargetMode="External"/><Relationship Id="rId9" Type="http://schemas.openxmlformats.org/officeDocument/2006/relationships/slide" Target="slide126.xml"/><Relationship Id="rId14" Type="http://schemas.openxmlformats.org/officeDocument/2006/relationships/slide" Target="slide20.xml"/><Relationship Id="rId22" Type="http://schemas.openxmlformats.org/officeDocument/2006/relationships/slide" Target="slide22.xml"/><Relationship Id="rId27" Type="http://schemas.openxmlformats.org/officeDocument/2006/relationships/slide" Target="slide3.xml"/><Relationship Id="rId30" Type="http://schemas.openxmlformats.org/officeDocument/2006/relationships/slide" Target="slide12.xml"/><Relationship Id="rId35" Type="http://schemas.openxmlformats.org/officeDocument/2006/relationships/hyperlink" Target="http://organigrama_completo_enero_2024.ppt#124.%20Consejo%20Comunal%20de%20Organizaciones%20de%20la%20Sociedad%20Civil" TargetMode="External"/><Relationship Id="rId8"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g"/><Relationship Id="rId7" Type="http://schemas.openxmlformats.org/officeDocument/2006/relationships/slide" Target="slide90.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91.xml"/><Relationship Id="rId5" Type="http://schemas.openxmlformats.org/officeDocument/2006/relationships/slide" Target="slide92.xml"/><Relationship Id="rId4" Type="http://schemas.openxmlformats.org/officeDocument/2006/relationships/slide" Target="slide89.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0.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1.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3.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4.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5.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7.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9.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95.xml"/><Relationship Id="rId5" Type="http://schemas.openxmlformats.org/officeDocument/2006/relationships/slide" Target="slide94.xml"/><Relationship Id="rId4" Type="http://schemas.openxmlformats.org/officeDocument/2006/relationships/slide" Target="slide93.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0.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1.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2.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3.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5.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6.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7.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8.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9.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97.xml"/><Relationship Id="rId5" Type="http://schemas.openxmlformats.org/officeDocument/2006/relationships/slide" Target="slide98.xml"/><Relationship Id="rId4" Type="http://schemas.openxmlformats.org/officeDocument/2006/relationships/slide" Target="slide96.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0.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1.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2.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3.xml"/><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slide" Target="slide1.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12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g"/><Relationship Id="rId7" Type="http://schemas.openxmlformats.org/officeDocument/2006/relationships/hyperlink" Target="https://transp.municasablanca.cl/s/Bd8DGHwF6iPaLs2"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6" Type="http://schemas.openxmlformats.org/officeDocument/2006/relationships/hyperlink" Target="https://www.bcn.cl/leychile/navegar?idNorma=251693"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12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1.xml"/><Relationship Id="rId2" Type="http://schemas.openxmlformats.org/officeDocument/2006/relationships/notesSlide" Target="../notesSlides/notesSlide126.xml"/><Relationship Id="rId1" Type="http://schemas.openxmlformats.org/officeDocument/2006/relationships/slideLayout" Target="../slideLayouts/slideLayout13.xml"/><Relationship Id="rId6" Type="http://schemas.openxmlformats.org/officeDocument/2006/relationships/hyperlink" Target="https://www.bcn.cl/leychile/navegar?idNorma=12193" TargetMode="External"/><Relationship Id="rId5" Type="http://schemas.openxmlformats.org/officeDocument/2006/relationships/image" Target="../media/image6.jpg"/><Relationship Id="rId4" Type="http://schemas.openxmlformats.org/officeDocument/2006/relationships/hyperlink" Target="mailto:jpl@municipalidadcasablanca.cl"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100.xml"/><Relationship Id="rId13" Type="http://schemas.openxmlformats.org/officeDocument/2006/relationships/slide" Target="slide118.xml"/><Relationship Id="rId18" Type="http://schemas.openxmlformats.org/officeDocument/2006/relationships/slide" Target="slide105.xml"/><Relationship Id="rId26" Type="http://schemas.openxmlformats.org/officeDocument/2006/relationships/slide" Target="slide114.xml"/><Relationship Id="rId3" Type="http://schemas.openxmlformats.org/officeDocument/2006/relationships/image" Target="../media/image1.jpg"/><Relationship Id="rId21" Type="http://schemas.openxmlformats.org/officeDocument/2006/relationships/slide" Target="slide108.xml"/><Relationship Id="rId7" Type="http://schemas.openxmlformats.org/officeDocument/2006/relationships/slide" Target="slide117.xml"/><Relationship Id="rId12" Type="http://schemas.openxmlformats.org/officeDocument/2006/relationships/slide" Target="slide123.xml"/><Relationship Id="rId17" Type="http://schemas.openxmlformats.org/officeDocument/2006/relationships/slide" Target="slide104.xml"/><Relationship Id="rId25" Type="http://schemas.openxmlformats.org/officeDocument/2006/relationships/slide" Target="slide113.xml"/><Relationship Id="rId2" Type="http://schemas.openxmlformats.org/officeDocument/2006/relationships/notesSlide" Target="../notesSlides/notesSlide13.xml"/><Relationship Id="rId16" Type="http://schemas.openxmlformats.org/officeDocument/2006/relationships/slide" Target="slide103.xml"/><Relationship Id="rId20" Type="http://schemas.openxmlformats.org/officeDocument/2006/relationships/slide" Target="slide107.xml"/><Relationship Id="rId1" Type="http://schemas.openxmlformats.org/officeDocument/2006/relationships/slideLayout" Target="../slideLayouts/slideLayout12.xml"/><Relationship Id="rId6" Type="http://schemas.openxmlformats.org/officeDocument/2006/relationships/slide" Target="slide101.xml"/><Relationship Id="rId11" Type="http://schemas.openxmlformats.org/officeDocument/2006/relationships/slide" Target="slide116.xml"/><Relationship Id="rId24" Type="http://schemas.openxmlformats.org/officeDocument/2006/relationships/slide" Target="slide110.xml"/><Relationship Id="rId5" Type="http://schemas.openxmlformats.org/officeDocument/2006/relationships/slide" Target="slide121.xml"/><Relationship Id="rId15" Type="http://schemas.openxmlformats.org/officeDocument/2006/relationships/slide" Target="slide120.xml"/><Relationship Id="rId23" Type="http://schemas.openxmlformats.org/officeDocument/2006/relationships/slide" Target="slide122.xml"/><Relationship Id="rId28" Type="http://schemas.openxmlformats.org/officeDocument/2006/relationships/slide" Target="slide1.xml"/><Relationship Id="rId10" Type="http://schemas.openxmlformats.org/officeDocument/2006/relationships/slide" Target="slide112.xml"/><Relationship Id="rId19" Type="http://schemas.openxmlformats.org/officeDocument/2006/relationships/slide" Target="slide106.xml"/><Relationship Id="rId4" Type="http://schemas.openxmlformats.org/officeDocument/2006/relationships/slide" Target="slide99.xml"/><Relationship Id="rId9" Type="http://schemas.openxmlformats.org/officeDocument/2006/relationships/slide" Target="slide111.xml"/><Relationship Id="rId14" Type="http://schemas.openxmlformats.org/officeDocument/2006/relationships/slide" Target="slide119.xml"/><Relationship Id="rId22" Type="http://schemas.openxmlformats.org/officeDocument/2006/relationships/slide" Target="slide109.xml"/><Relationship Id="rId27" Type="http://schemas.openxmlformats.org/officeDocument/2006/relationships/slide" Target="slide11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slide" Target="slide1.xml"/><Relationship Id="rId4" Type="http://schemas.openxmlformats.org/officeDocument/2006/relationships/hyperlink" Target="mailto:ofpartes@municipalidadcasablanca.c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slide" Target="slide1.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slide" Target="slide1.xml"/><Relationship Id="rId4" Type="http://schemas.openxmlformats.org/officeDocument/2006/relationships/hyperlink" Target="mailto:ofpartes@municipalidadcasablanca.c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slide" Target="slide1.xml"/><Relationship Id="rId4" Type="http://schemas.openxmlformats.org/officeDocument/2006/relationships/hyperlink" Target="mailto:transparencia@municipalidadcasablanca.c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jpg"/><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8.xml"/><Relationship Id="rId9"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38.xml"/><Relationship Id="rId18" Type="http://schemas.openxmlformats.org/officeDocument/2006/relationships/slide" Target="slide43.xml"/><Relationship Id="rId3" Type="http://schemas.openxmlformats.org/officeDocument/2006/relationships/image" Target="../media/image1.jpg"/><Relationship Id="rId21" Type="http://schemas.openxmlformats.org/officeDocument/2006/relationships/slide" Target="slide46.xml"/><Relationship Id="rId7" Type="http://schemas.openxmlformats.org/officeDocument/2006/relationships/slide" Target="slide50.xml"/><Relationship Id="rId12" Type="http://schemas.openxmlformats.org/officeDocument/2006/relationships/slide" Target="slide37.xml"/><Relationship Id="rId17" Type="http://schemas.openxmlformats.org/officeDocument/2006/relationships/slide" Target="slide42.xml"/><Relationship Id="rId2" Type="http://schemas.openxmlformats.org/officeDocument/2006/relationships/notesSlide" Target="../notesSlides/notesSlide4.xml"/><Relationship Id="rId16" Type="http://schemas.openxmlformats.org/officeDocument/2006/relationships/slide" Target="slide41.xml"/><Relationship Id="rId20"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slide" Target="slide49.xml"/><Relationship Id="rId11" Type="http://schemas.openxmlformats.org/officeDocument/2006/relationships/slide" Target="slide36.xml"/><Relationship Id="rId24" Type="http://schemas.openxmlformats.org/officeDocument/2006/relationships/slide" Target="slide1.xml"/><Relationship Id="rId5" Type="http://schemas.openxmlformats.org/officeDocument/2006/relationships/slide" Target="slide34.xml"/><Relationship Id="rId15" Type="http://schemas.openxmlformats.org/officeDocument/2006/relationships/slide" Target="slide40.xml"/><Relationship Id="rId23" Type="http://schemas.openxmlformats.org/officeDocument/2006/relationships/slide" Target="slide48.xml"/><Relationship Id="rId10" Type="http://schemas.openxmlformats.org/officeDocument/2006/relationships/slide" Target="slide35.xml"/><Relationship Id="rId19" Type="http://schemas.openxmlformats.org/officeDocument/2006/relationships/slide" Target="slide44.xml"/><Relationship Id="rId4" Type="http://schemas.openxmlformats.org/officeDocument/2006/relationships/slide" Target="slide33.xml"/><Relationship Id="rId9" Type="http://schemas.openxmlformats.org/officeDocument/2006/relationships/slide" Target="slide52.xml"/><Relationship Id="rId14" Type="http://schemas.openxmlformats.org/officeDocument/2006/relationships/slide" Target="slide39.xml"/><Relationship Id="rId22" Type="http://schemas.openxmlformats.org/officeDocument/2006/relationships/slide" Target="slide4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55.xml"/><Relationship Id="rId18" Type="http://schemas.openxmlformats.org/officeDocument/2006/relationships/slide" Target="slide66.xml"/><Relationship Id="rId3" Type="http://schemas.openxmlformats.org/officeDocument/2006/relationships/image" Target="../media/image1.jpg"/><Relationship Id="rId7" Type="http://schemas.openxmlformats.org/officeDocument/2006/relationships/slide" Target="slide54.xml"/><Relationship Id="rId12" Type="http://schemas.openxmlformats.org/officeDocument/2006/relationships/slide" Target="slide58.xml"/><Relationship Id="rId17" Type="http://schemas.openxmlformats.org/officeDocument/2006/relationships/slide" Target="slide61.xml"/><Relationship Id="rId2" Type="http://schemas.openxmlformats.org/officeDocument/2006/relationships/notesSlide" Target="../notesSlides/notesSlide5.xml"/><Relationship Id="rId16" Type="http://schemas.openxmlformats.org/officeDocument/2006/relationships/slide" Target="slide60.xml"/><Relationship Id="rId1" Type="http://schemas.openxmlformats.org/officeDocument/2006/relationships/slideLayout" Target="../slideLayouts/slideLayout12.xml"/><Relationship Id="rId6" Type="http://schemas.openxmlformats.org/officeDocument/2006/relationships/slide" Target="slide64.xml"/><Relationship Id="rId11" Type="http://schemas.openxmlformats.org/officeDocument/2006/relationships/slide" Target="slide57.xml"/><Relationship Id="rId5" Type="http://schemas.openxmlformats.org/officeDocument/2006/relationships/slide" Target="slide62.xml"/><Relationship Id="rId15" Type="http://schemas.openxmlformats.org/officeDocument/2006/relationships/slide" Target="slide59.xml"/><Relationship Id="rId10" Type="http://schemas.openxmlformats.org/officeDocument/2006/relationships/slide" Target="slide67.xml"/><Relationship Id="rId19" Type="http://schemas.openxmlformats.org/officeDocument/2006/relationships/slide" Target="slide1.xml"/><Relationship Id="rId4" Type="http://schemas.openxmlformats.org/officeDocument/2006/relationships/slide" Target="slide53.xml"/><Relationship Id="rId9" Type="http://schemas.openxmlformats.org/officeDocument/2006/relationships/slide" Target="slide65.xml"/><Relationship Id="rId14" Type="http://schemas.openxmlformats.org/officeDocument/2006/relationships/slide" Target="slide5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1.jpg"/><Relationship Id="rId7" Type="http://schemas.openxmlformats.org/officeDocument/2006/relationships/slide" Target="slide7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70.xml"/><Relationship Id="rId11" Type="http://schemas.openxmlformats.org/officeDocument/2006/relationships/slide" Target="slide1.xml"/><Relationship Id="rId5" Type="http://schemas.openxmlformats.org/officeDocument/2006/relationships/slide" Target="slide69.xml"/><Relationship Id="rId10" Type="http://schemas.openxmlformats.org/officeDocument/2006/relationships/slide" Target="slide74.xml"/><Relationship Id="rId4" Type="http://schemas.openxmlformats.org/officeDocument/2006/relationships/slide" Target="slide68.xml"/><Relationship Id="rId9" Type="http://schemas.openxmlformats.org/officeDocument/2006/relationships/slide" Target="slide73.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g"/><Relationship Id="rId7" Type="http://schemas.openxmlformats.org/officeDocument/2006/relationships/slide" Target="slide7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77.xml"/><Relationship Id="rId5" Type="http://schemas.openxmlformats.org/officeDocument/2006/relationships/slide" Target="slide78.xml"/><Relationship Id="rId4" Type="http://schemas.openxmlformats.org/officeDocument/2006/relationships/slide" Target="slide75.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1.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1.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1.jpg"/><Relationship Id="rId7" Type="http://schemas.openxmlformats.org/officeDocument/2006/relationships/slide" Target="slide8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82.xml"/><Relationship Id="rId5" Type="http://schemas.openxmlformats.org/officeDocument/2006/relationships/slide" Target="slide83.xml"/><Relationship Id="rId4" Type="http://schemas.openxmlformats.org/officeDocument/2006/relationships/slide" Target="slide79.xml"/><Relationship Id="rId9" Type="http://schemas.openxmlformats.org/officeDocument/2006/relationships/slide" Target="sl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1.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1.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1.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1.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slide" Target="slide9.xml"/><Relationship Id="rId4" Type="http://schemas.openxmlformats.org/officeDocument/2006/relationships/slide" Target="slide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slide" Target="slide9.xml"/><Relationship Id="rId4" Type="http://schemas.openxmlformats.org/officeDocument/2006/relationships/slide" Target="slide1.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slide" Target="slide9.xml"/><Relationship Id="rId4" Type="http://schemas.openxmlformats.org/officeDocument/2006/relationships/slide" Target="slide1.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g"/><Relationship Id="rId7" Type="http://schemas.openxmlformats.org/officeDocument/2006/relationships/slide" Target="slide8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86.xml"/><Relationship Id="rId5" Type="http://schemas.openxmlformats.org/officeDocument/2006/relationships/slide" Target="slide87.xml"/><Relationship Id="rId4" Type="http://schemas.openxmlformats.org/officeDocument/2006/relationships/slide" Target="slide84.xml"/></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slide" Target="slide10.xml"/><Relationship Id="rId4" Type="http://schemas.openxmlformats.org/officeDocument/2006/relationships/slide" Target="slide1.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1.xml"/><Relationship Id="rId1" Type="http://schemas.openxmlformats.org/officeDocument/2006/relationships/slideLayout" Target="../slideLayouts/slideLayout13.xml"/><Relationship Id="rId5" Type="http://schemas.openxmlformats.org/officeDocument/2006/relationships/slide" Target="slide10.xml"/><Relationship Id="rId4" Type="http://schemas.openxmlformats.org/officeDocument/2006/relationships/slide" Target="slide1.xm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2.xml"/><Relationship Id="rId1" Type="http://schemas.openxmlformats.org/officeDocument/2006/relationships/slideLayout" Target="../slideLayouts/slideLayout13.xml"/><Relationship Id="rId5" Type="http://schemas.openxmlformats.org/officeDocument/2006/relationships/slide" Target="slide10.xml"/><Relationship Id="rId4" Type="http://schemas.openxmlformats.org/officeDocument/2006/relationships/slide" Target="slide1.xml"/></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4.xml"/><Relationship Id="rId1" Type="http://schemas.openxmlformats.org/officeDocument/2006/relationships/slideLayout" Target="../slideLayouts/slideLayout13.xml"/><Relationship Id="rId5" Type="http://schemas.openxmlformats.org/officeDocument/2006/relationships/slide" Target="slide11.xml"/><Relationship Id="rId4" Type="http://schemas.openxmlformats.org/officeDocument/2006/relationships/slide" Target="slide1.xml"/></Relationships>
</file>

<file path=ppt/slides/_rels/slide9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5.xml"/><Relationship Id="rId1" Type="http://schemas.openxmlformats.org/officeDocument/2006/relationships/slideLayout" Target="../slideLayouts/slideLayout13.xml"/><Relationship Id="rId5" Type="http://schemas.openxmlformats.org/officeDocument/2006/relationships/slide" Target="slide11.xml"/><Relationship Id="rId4" Type="http://schemas.openxmlformats.org/officeDocument/2006/relationships/slide" Target="slide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slide" Target="slide1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7.xml"/><Relationship Id="rId1" Type="http://schemas.openxmlformats.org/officeDocument/2006/relationships/slideLayout" Target="../slideLayouts/slideLayout13.xml"/><Relationship Id="rId5" Type="http://schemas.openxmlformats.org/officeDocument/2006/relationships/slide" Target="slide12.xml"/><Relationship Id="rId4" Type="http://schemas.openxmlformats.org/officeDocument/2006/relationships/slide" Target="slide1.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8.xml"/><Relationship Id="rId1" Type="http://schemas.openxmlformats.org/officeDocument/2006/relationships/slideLayout" Target="../slideLayouts/slideLayout13.xml"/><Relationship Id="rId5" Type="http://schemas.openxmlformats.org/officeDocument/2006/relationships/slide" Target="slide12.xml"/><Relationship Id="rId4" Type="http://schemas.openxmlformats.org/officeDocument/2006/relationships/slide" Target="slide1.xml"/></Relationships>
</file>

<file path=ppt/slides/_rels/slide9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cxnSp>
        <p:nvCxnSpPr>
          <p:cNvPr id="129" name="Google Shape;129;p25"/>
          <p:cNvCxnSpPr/>
          <p:nvPr/>
        </p:nvCxnSpPr>
        <p:spPr>
          <a:xfrm rot="10800000">
            <a:off x="6552456" y="2038531"/>
            <a:ext cx="0" cy="147424"/>
          </a:xfrm>
          <a:prstGeom prst="straightConnector1">
            <a:avLst/>
          </a:prstGeom>
          <a:solidFill>
            <a:schemeClr val="lt1"/>
          </a:solidFill>
          <a:ln w="38100" cap="flat" cmpd="sng">
            <a:solidFill>
              <a:schemeClr val="accent1"/>
            </a:solidFill>
            <a:prstDash val="solid"/>
            <a:miter lim="800000"/>
            <a:headEnd type="none" w="med" len="med"/>
            <a:tailEnd type="none" w="med" len="med"/>
          </a:ln>
        </p:spPr>
      </p:cxnSp>
      <p:cxnSp>
        <p:nvCxnSpPr>
          <p:cNvPr id="130" name="Google Shape;130;p25"/>
          <p:cNvCxnSpPr/>
          <p:nvPr/>
        </p:nvCxnSpPr>
        <p:spPr>
          <a:xfrm rot="10800000">
            <a:off x="3238728" y="2036263"/>
            <a:ext cx="0" cy="158764"/>
          </a:xfrm>
          <a:prstGeom prst="straightConnector1">
            <a:avLst/>
          </a:prstGeom>
          <a:solidFill>
            <a:schemeClr val="lt1"/>
          </a:solidFill>
          <a:ln w="38100" cap="flat" cmpd="sng">
            <a:solidFill>
              <a:schemeClr val="accent1"/>
            </a:solidFill>
            <a:prstDash val="solid"/>
            <a:miter lim="800000"/>
            <a:headEnd type="none" w="med" len="med"/>
            <a:tailEnd type="none" w="med" len="med"/>
          </a:ln>
        </p:spPr>
      </p:cxnSp>
      <p:cxnSp>
        <p:nvCxnSpPr>
          <p:cNvPr id="131" name="Google Shape;131;p25"/>
          <p:cNvCxnSpPr/>
          <p:nvPr/>
        </p:nvCxnSpPr>
        <p:spPr>
          <a:xfrm rot="10800000">
            <a:off x="5261320" y="2044882"/>
            <a:ext cx="0" cy="150145"/>
          </a:xfrm>
          <a:prstGeom prst="straightConnector1">
            <a:avLst/>
          </a:prstGeom>
          <a:solidFill>
            <a:schemeClr val="lt1"/>
          </a:solidFill>
          <a:ln w="38100" cap="flat" cmpd="sng">
            <a:solidFill>
              <a:schemeClr val="accent1"/>
            </a:solidFill>
            <a:prstDash val="solid"/>
            <a:miter lim="800000"/>
            <a:headEnd type="none" w="med" len="med"/>
            <a:tailEnd type="none" w="med" len="med"/>
          </a:ln>
        </p:spPr>
      </p:cxnSp>
      <p:cxnSp>
        <p:nvCxnSpPr>
          <p:cNvPr id="132" name="Google Shape;132;p25"/>
          <p:cNvCxnSpPr/>
          <p:nvPr/>
        </p:nvCxnSpPr>
        <p:spPr>
          <a:xfrm>
            <a:off x="3168566" y="2591484"/>
            <a:ext cx="9919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133" name="Google Shape;133;p25"/>
          <p:cNvCxnSpPr/>
          <p:nvPr/>
        </p:nvCxnSpPr>
        <p:spPr>
          <a:xfrm>
            <a:off x="3170179" y="2928517"/>
            <a:ext cx="9959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134" name="Google Shape;134;p25"/>
          <p:cNvCxnSpPr/>
          <p:nvPr/>
        </p:nvCxnSpPr>
        <p:spPr>
          <a:xfrm>
            <a:off x="3170179" y="3222004"/>
            <a:ext cx="9959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135" name="Google Shape;135;p25"/>
          <p:cNvCxnSpPr/>
          <p:nvPr/>
        </p:nvCxnSpPr>
        <p:spPr>
          <a:xfrm>
            <a:off x="3170179" y="3576275"/>
            <a:ext cx="99597" cy="45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136" name="Google Shape;136;p25"/>
          <p:cNvCxnSpPr/>
          <p:nvPr/>
        </p:nvCxnSpPr>
        <p:spPr>
          <a:xfrm rot="10800000">
            <a:off x="3265744" y="2448142"/>
            <a:ext cx="4032" cy="1132215"/>
          </a:xfrm>
          <a:prstGeom prst="straightConnector1">
            <a:avLst/>
          </a:prstGeom>
          <a:noFill/>
          <a:ln w="15875" cap="flat" cmpd="sng">
            <a:solidFill>
              <a:srgbClr val="4A7DBA"/>
            </a:solidFill>
            <a:prstDash val="solid"/>
            <a:miter lim="800000"/>
            <a:headEnd type="none" w="med" len="med"/>
            <a:tailEnd type="none" w="med" len="med"/>
          </a:ln>
        </p:spPr>
      </p:cxnSp>
      <p:sp>
        <p:nvSpPr>
          <p:cNvPr id="137" name="Google Shape;137;p25"/>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sp>
        <p:nvSpPr>
          <p:cNvPr id="138" name="Google Shape;138;p25"/>
          <p:cNvSpPr txBox="1"/>
          <p:nvPr/>
        </p:nvSpPr>
        <p:spPr>
          <a:xfrm>
            <a:off x="2406062" y="2823279"/>
            <a:ext cx="834279" cy="22862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3"/>
              </a:rPr>
              <a:t>Oficina de Informaciones, Reclamos y Sugerencias</a:t>
            </a:r>
            <a:endParaRPr sz="400"/>
          </a:p>
        </p:txBody>
      </p:sp>
      <p:sp>
        <p:nvSpPr>
          <p:cNvPr id="139" name="Google Shape;139;p25"/>
          <p:cNvSpPr txBox="1"/>
          <p:nvPr/>
        </p:nvSpPr>
        <p:spPr>
          <a:xfrm>
            <a:off x="2390336" y="3451532"/>
            <a:ext cx="786698" cy="22862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4"/>
              </a:rPr>
              <a:t>Oficina de personas jurídicas sin fines de lucro</a:t>
            </a:r>
            <a:endParaRPr sz="400"/>
          </a:p>
        </p:txBody>
      </p:sp>
      <p:sp>
        <p:nvSpPr>
          <p:cNvPr id="140" name="Google Shape;140;p25"/>
          <p:cNvSpPr txBox="1"/>
          <p:nvPr/>
        </p:nvSpPr>
        <p:spPr>
          <a:xfrm>
            <a:off x="2357271" y="2857754"/>
            <a:ext cx="888311" cy="127465"/>
          </a:xfrm>
          <a:prstGeom prst="rect">
            <a:avLst/>
          </a:prstGeom>
          <a:noFill/>
          <a:ln>
            <a:noFill/>
          </a:ln>
        </p:spPr>
        <p:txBody>
          <a:bodyPr spcFirstLastPara="1" wrap="square" lIns="24200" tIns="12100" rIns="24200" bIns="12100" anchor="t" anchorCtr="0">
            <a:sp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1" name="Google Shape;141;p25"/>
          <p:cNvSpPr txBox="1"/>
          <p:nvPr/>
        </p:nvSpPr>
        <p:spPr>
          <a:xfrm>
            <a:off x="2410094" y="3456975"/>
            <a:ext cx="786600" cy="17850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500" b="0" i="0" u="sng">
                <a:solidFill>
                  <a:schemeClr val="hlink"/>
                </a:solidFill>
                <a:latin typeface="Arial"/>
                <a:ea typeface="Arial"/>
                <a:cs typeface="Arial"/>
                <a:sym typeface="Arial"/>
                <a:hlinkClick r:id="rId5" action="ppaction://hlinksldjump"/>
              </a:rPr>
              <a:t>Oficina de personas jurídicas sin fines de lucro</a:t>
            </a:r>
            <a:endParaRPr sz="300"/>
          </a:p>
        </p:txBody>
      </p:sp>
      <p:sp>
        <p:nvSpPr>
          <p:cNvPr id="142" name="Google Shape;142;p25"/>
          <p:cNvSpPr txBox="1"/>
          <p:nvPr/>
        </p:nvSpPr>
        <p:spPr>
          <a:xfrm>
            <a:off x="2372975" y="2854452"/>
            <a:ext cx="834300" cy="17850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500" b="0" i="0" u="sng">
                <a:solidFill>
                  <a:schemeClr val="hlink"/>
                </a:solidFill>
                <a:latin typeface="Arial"/>
                <a:ea typeface="Arial"/>
                <a:cs typeface="Arial"/>
                <a:sym typeface="Arial"/>
                <a:hlinkClick r:id="rId6" action="ppaction://hlinksldjump"/>
              </a:rPr>
              <a:t>Oficina de Informaciones, Reclamos y Sugerencias</a:t>
            </a:r>
            <a:endParaRPr sz="500"/>
          </a:p>
        </p:txBody>
      </p:sp>
      <p:cxnSp>
        <p:nvCxnSpPr>
          <p:cNvPr id="143" name="Google Shape;143;p25"/>
          <p:cNvCxnSpPr/>
          <p:nvPr/>
        </p:nvCxnSpPr>
        <p:spPr>
          <a:xfrm>
            <a:off x="3265744" y="2044882"/>
            <a:ext cx="0" cy="153321"/>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44" name="Google Shape;144;p25"/>
          <p:cNvCxnSpPr/>
          <p:nvPr/>
        </p:nvCxnSpPr>
        <p:spPr>
          <a:xfrm rot="10800000">
            <a:off x="6479472" y="2044882"/>
            <a:ext cx="0" cy="14062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45" name="Google Shape;145;p25"/>
          <p:cNvCxnSpPr/>
          <p:nvPr/>
        </p:nvCxnSpPr>
        <p:spPr>
          <a:xfrm rot="10800000">
            <a:off x="3328245" y="2454947"/>
            <a:ext cx="0" cy="1125411"/>
          </a:xfrm>
          <a:prstGeom prst="straightConnector1">
            <a:avLst/>
          </a:prstGeom>
          <a:noFill/>
          <a:ln w="9525" cap="flat" cmpd="sng">
            <a:solidFill>
              <a:srgbClr val="4A7DBA"/>
            </a:solidFill>
            <a:prstDash val="solid"/>
            <a:miter lim="800000"/>
            <a:headEnd type="none" w="med" len="med"/>
            <a:tailEnd type="none" w="med" len="med"/>
          </a:ln>
        </p:spPr>
      </p:cxnSp>
      <p:cxnSp>
        <p:nvCxnSpPr>
          <p:cNvPr id="146" name="Google Shape;146;p25"/>
          <p:cNvCxnSpPr/>
          <p:nvPr/>
        </p:nvCxnSpPr>
        <p:spPr>
          <a:xfrm rot="10800000">
            <a:off x="3218163" y="2607360"/>
            <a:ext cx="110081" cy="1361"/>
          </a:xfrm>
          <a:prstGeom prst="straightConnector1">
            <a:avLst/>
          </a:prstGeom>
          <a:noFill/>
          <a:ln w="15875" cap="flat" cmpd="sng">
            <a:solidFill>
              <a:srgbClr val="4A7DBA"/>
            </a:solidFill>
            <a:prstDash val="solid"/>
            <a:miter lim="800000"/>
            <a:headEnd type="none" w="med" len="med"/>
            <a:tailEnd type="none" w="med" len="med"/>
          </a:ln>
        </p:spPr>
      </p:cxnSp>
      <p:cxnSp>
        <p:nvCxnSpPr>
          <p:cNvPr id="147" name="Google Shape;147;p25"/>
          <p:cNvCxnSpPr/>
          <p:nvPr/>
        </p:nvCxnSpPr>
        <p:spPr>
          <a:xfrm rot="10800000">
            <a:off x="3215341" y="3226994"/>
            <a:ext cx="110081" cy="1361"/>
          </a:xfrm>
          <a:prstGeom prst="straightConnector1">
            <a:avLst/>
          </a:prstGeom>
          <a:noFill/>
          <a:ln w="15875" cap="flat" cmpd="sng">
            <a:solidFill>
              <a:srgbClr val="4A7DBA"/>
            </a:solidFill>
            <a:prstDash val="solid"/>
            <a:miter lim="800000"/>
            <a:headEnd type="none" w="med" len="med"/>
            <a:tailEnd type="none" w="med" len="med"/>
          </a:ln>
        </p:spPr>
      </p:cxnSp>
      <p:cxnSp>
        <p:nvCxnSpPr>
          <p:cNvPr id="148" name="Google Shape;148;p25"/>
          <p:cNvCxnSpPr/>
          <p:nvPr/>
        </p:nvCxnSpPr>
        <p:spPr>
          <a:xfrm rot="10800000">
            <a:off x="3212921" y="2943033"/>
            <a:ext cx="109678" cy="1361"/>
          </a:xfrm>
          <a:prstGeom prst="straightConnector1">
            <a:avLst/>
          </a:prstGeom>
          <a:noFill/>
          <a:ln w="15875" cap="flat" cmpd="sng">
            <a:solidFill>
              <a:srgbClr val="4A7DBA"/>
            </a:solidFill>
            <a:prstDash val="solid"/>
            <a:miter lim="800000"/>
            <a:headEnd type="none" w="med" len="med"/>
            <a:tailEnd type="none" w="med" len="med"/>
          </a:ln>
        </p:spPr>
      </p:cxnSp>
      <p:cxnSp>
        <p:nvCxnSpPr>
          <p:cNvPr id="149" name="Google Shape;149;p25"/>
          <p:cNvCxnSpPr/>
          <p:nvPr/>
        </p:nvCxnSpPr>
        <p:spPr>
          <a:xfrm flipH="1">
            <a:off x="3218163" y="3580357"/>
            <a:ext cx="112097" cy="907"/>
          </a:xfrm>
          <a:prstGeom prst="straightConnector1">
            <a:avLst/>
          </a:prstGeom>
          <a:noFill/>
          <a:ln w="15875" cap="flat" cmpd="sng">
            <a:solidFill>
              <a:srgbClr val="4A7DBA"/>
            </a:solidFill>
            <a:prstDash val="solid"/>
            <a:miter lim="800000"/>
            <a:headEnd type="none" w="med" len="med"/>
            <a:tailEnd type="none" w="med" len="med"/>
          </a:ln>
        </p:spPr>
      </p:cxnSp>
      <p:grpSp>
        <p:nvGrpSpPr>
          <p:cNvPr id="150" name="Google Shape;150;p25"/>
          <p:cNvGrpSpPr/>
          <p:nvPr/>
        </p:nvGrpSpPr>
        <p:grpSpPr>
          <a:xfrm>
            <a:off x="109274" y="767858"/>
            <a:ext cx="9034659" cy="4306445"/>
            <a:chOff x="430213" y="2687638"/>
            <a:chExt cx="35569523" cy="15073312"/>
          </a:xfrm>
        </p:grpSpPr>
        <p:pic>
          <p:nvPicPr>
            <p:cNvPr id="151" name="Google Shape;151;p25" descr="fondo6PPT.jpg"/>
            <p:cNvPicPr preferRelativeResize="0"/>
            <p:nvPr/>
          </p:nvPicPr>
          <p:blipFill rotWithShape="1">
            <a:blip r:embed="rId7">
              <a:alphaModFix/>
            </a:blip>
            <a:srcRect/>
            <a:stretch/>
          </p:blipFill>
          <p:spPr>
            <a:xfrm>
              <a:off x="430213" y="2687638"/>
              <a:ext cx="35569523" cy="15073312"/>
            </a:xfrm>
            <a:prstGeom prst="rect">
              <a:avLst/>
            </a:prstGeom>
            <a:noFill/>
            <a:ln w="9525" cap="flat" cmpd="sng">
              <a:solidFill>
                <a:srgbClr val="000000"/>
              </a:solidFill>
              <a:prstDash val="solid"/>
              <a:round/>
              <a:headEnd type="none" w="sm" len="sm"/>
              <a:tailEnd type="none" w="sm" len="sm"/>
            </a:ln>
          </p:spPr>
        </p:pic>
        <p:cxnSp>
          <p:nvCxnSpPr>
            <p:cNvPr id="152" name="Google Shape;152;p25"/>
            <p:cNvCxnSpPr/>
            <p:nvPr/>
          </p:nvCxnSpPr>
          <p:spPr>
            <a:xfrm rot="10800000" flipH="1">
              <a:off x="17768888" y="3825913"/>
              <a:ext cx="36600" cy="9863100"/>
            </a:xfrm>
            <a:prstGeom prst="straightConnector1">
              <a:avLst/>
            </a:prstGeom>
            <a:noFill/>
            <a:ln w="9525" cap="flat" cmpd="sng">
              <a:solidFill>
                <a:srgbClr val="4A7EBB"/>
              </a:solidFill>
              <a:prstDash val="solid"/>
              <a:miter lim="800000"/>
              <a:headEnd type="none" w="med" len="med"/>
              <a:tailEnd type="none" w="med" len="med"/>
            </a:ln>
          </p:spPr>
        </p:cxnSp>
        <p:sp>
          <p:nvSpPr>
            <p:cNvPr id="153" name="Google Shape;153;p25"/>
            <p:cNvSpPr txBox="1"/>
            <p:nvPr/>
          </p:nvSpPr>
          <p:spPr>
            <a:xfrm>
              <a:off x="15903575" y="2951163"/>
              <a:ext cx="38037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8" action="ppaction://hlinksldjump"/>
                </a:rPr>
                <a:t>Alcalde</a:t>
              </a:r>
              <a:endParaRPr sz="400"/>
            </a:p>
          </p:txBody>
        </p:sp>
        <p:cxnSp>
          <p:nvCxnSpPr>
            <p:cNvPr id="154" name="Google Shape;154;p25"/>
            <p:cNvCxnSpPr/>
            <p:nvPr/>
          </p:nvCxnSpPr>
          <p:spPr>
            <a:xfrm rot="10800000" flipH="1">
              <a:off x="12004675" y="4470475"/>
              <a:ext cx="11603100" cy="285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sp>
          <p:nvSpPr>
            <p:cNvPr id="155" name="Google Shape;155;p25"/>
            <p:cNvSpPr txBox="1"/>
            <p:nvPr/>
          </p:nvSpPr>
          <p:spPr>
            <a:xfrm>
              <a:off x="8201025" y="4060825"/>
              <a:ext cx="38037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9" action="ppaction://hlinksldjump"/>
                </a:rPr>
                <a:t>Juzgado Policía Local</a:t>
              </a:r>
              <a:endParaRPr sz="400"/>
            </a:p>
          </p:txBody>
        </p:sp>
        <p:sp>
          <p:nvSpPr>
            <p:cNvPr id="156" name="Google Shape;156;p25"/>
            <p:cNvSpPr txBox="1"/>
            <p:nvPr/>
          </p:nvSpPr>
          <p:spPr>
            <a:xfrm>
              <a:off x="23607713" y="4033838"/>
              <a:ext cx="38022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10" action="ppaction://hlinksldjump"/>
                </a:rPr>
                <a:t>Concejo Municipal</a:t>
              </a:r>
              <a:endParaRPr sz="400"/>
            </a:p>
          </p:txBody>
        </p:sp>
        <p:cxnSp>
          <p:nvCxnSpPr>
            <p:cNvPr id="157" name="Google Shape;157;p25"/>
            <p:cNvCxnSpPr/>
            <p:nvPr/>
          </p:nvCxnSpPr>
          <p:spPr>
            <a:xfrm rot="10800000" flipH="1">
              <a:off x="15508288" y="6305425"/>
              <a:ext cx="5368800" cy="33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sp>
          <p:nvSpPr>
            <p:cNvPr id="158" name="Google Shape;158;p25"/>
            <p:cNvSpPr txBox="1"/>
            <p:nvPr/>
          </p:nvSpPr>
          <p:spPr>
            <a:xfrm>
              <a:off x="11379200" y="5870575"/>
              <a:ext cx="41292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11" action="ppaction://hlinksldjump"/>
                </a:rPr>
                <a:t>Secretaría Alcaldía</a:t>
              </a:r>
              <a:endParaRPr sz="400"/>
            </a:p>
          </p:txBody>
        </p:sp>
        <p:cxnSp>
          <p:nvCxnSpPr>
            <p:cNvPr id="159" name="Google Shape;159;p25"/>
            <p:cNvCxnSpPr/>
            <p:nvPr/>
          </p:nvCxnSpPr>
          <p:spPr>
            <a:xfrm rot="10800000" flipH="1">
              <a:off x="12857163" y="7151700"/>
              <a:ext cx="12650700" cy="111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sp>
          <p:nvSpPr>
            <p:cNvPr id="160" name="Google Shape;160;p25"/>
            <p:cNvSpPr txBox="1"/>
            <p:nvPr/>
          </p:nvSpPr>
          <p:spPr>
            <a:xfrm>
              <a:off x="15760700" y="12091988"/>
              <a:ext cx="3803700" cy="8763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12" action="ppaction://hlinksldjump"/>
                </a:rPr>
                <a:t>Administración Municipal</a:t>
              </a:r>
              <a:endParaRPr sz="400"/>
            </a:p>
          </p:txBody>
        </p:sp>
        <p:sp>
          <p:nvSpPr>
            <p:cNvPr id="161" name="Google Shape;161;p25"/>
            <p:cNvSpPr txBox="1"/>
            <p:nvPr/>
          </p:nvSpPr>
          <p:spPr>
            <a:xfrm>
              <a:off x="10955338" y="7693025"/>
              <a:ext cx="38037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13" action="ppaction://hlinksldjump"/>
                </a:rPr>
                <a:t>Secretaría Municipal</a:t>
              </a:r>
              <a:endParaRPr sz="400"/>
            </a:p>
          </p:txBody>
        </p:sp>
        <p:grpSp>
          <p:nvGrpSpPr>
            <p:cNvPr id="162" name="Google Shape;162;p25"/>
            <p:cNvGrpSpPr/>
            <p:nvPr/>
          </p:nvGrpSpPr>
          <p:grpSpPr>
            <a:xfrm>
              <a:off x="9399326" y="8758279"/>
              <a:ext cx="3259148" cy="4108321"/>
              <a:chOff x="9398900" y="8757648"/>
              <a:chExt cx="3259800" cy="4109143"/>
            </a:xfrm>
          </p:grpSpPr>
          <p:sp>
            <p:nvSpPr>
              <p:cNvPr id="163" name="Google Shape;163;p25"/>
              <p:cNvSpPr txBox="1"/>
              <p:nvPr/>
            </p:nvSpPr>
            <p:spPr>
              <a:xfrm>
                <a:off x="9398900" y="10969488"/>
                <a:ext cx="3259800" cy="7239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strike="noStrike" cap="none">
                    <a:solidFill>
                      <a:schemeClr val="hlink"/>
                    </a:solidFill>
                    <a:latin typeface="Arial"/>
                    <a:ea typeface="Arial"/>
                    <a:cs typeface="Arial"/>
                    <a:sym typeface="Arial"/>
                    <a:hlinkClick r:id="rId14" action="ppaction://hlinksldjump"/>
                  </a:rPr>
                  <a:t>Oficina de Transparencia</a:t>
                </a:r>
                <a:endParaRPr sz="400"/>
              </a:p>
            </p:txBody>
          </p:sp>
          <p:sp>
            <p:nvSpPr>
              <p:cNvPr id="164" name="Google Shape;164;p25"/>
              <p:cNvSpPr txBox="1"/>
              <p:nvPr/>
            </p:nvSpPr>
            <p:spPr>
              <a:xfrm>
                <a:off x="9398900" y="9945341"/>
                <a:ext cx="3259800" cy="72390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t" anchorCtr="0">
                <a:noAutofit/>
              </a:bodyPr>
              <a:lstStyle/>
              <a:p>
                <a:pPr marL="0" lvl="0" indent="0" algn="ctr" rtl="0">
                  <a:lnSpc>
                    <a:spcPct val="115000"/>
                  </a:lnSpc>
                  <a:spcBef>
                    <a:spcPts val="1000"/>
                  </a:spcBef>
                  <a:spcAft>
                    <a:spcPts val="0"/>
                  </a:spcAft>
                  <a:buClr>
                    <a:schemeClr val="dk1"/>
                  </a:buClr>
                  <a:buSzPts val="1100"/>
                  <a:buFont typeface="Arial"/>
                  <a:buNone/>
                </a:pPr>
                <a:r>
                  <a:rPr lang="es" sz="550" u="sng" dirty="0">
                    <a:solidFill>
                      <a:schemeClr val="hlink"/>
                    </a:solidFill>
                    <a:latin typeface="Arial Narrow"/>
                    <a:ea typeface="Arial Narrow"/>
                    <a:cs typeface="Arial Narrow"/>
                    <a:sym typeface="Arial Narrow"/>
                    <a:hlinkClick r:id="rId6" action="ppaction://hlinksldjump"/>
                  </a:rPr>
                  <a:t>Oficina de Informaciones, Reclamos y Sugerencias</a:t>
                </a:r>
                <a:endParaRPr sz="550" dirty="0">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None/>
                </a:pPr>
                <a:endParaRPr sz="550" dirty="0">
                  <a:solidFill>
                    <a:schemeClr val="dk1"/>
                  </a:solidFill>
                </a:endParaRPr>
              </a:p>
            </p:txBody>
          </p:sp>
          <p:sp>
            <p:nvSpPr>
              <p:cNvPr id="165" name="Google Shape;165;p25"/>
              <p:cNvSpPr txBox="1"/>
              <p:nvPr/>
            </p:nvSpPr>
            <p:spPr>
              <a:xfrm>
                <a:off x="9398900" y="8757648"/>
                <a:ext cx="3259800" cy="7239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15" action="ppaction://hlinksldjump"/>
                  </a:rPr>
                  <a:t>Oficina de Partes y Archivo</a:t>
                </a:r>
                <a:endParaRPr sz="400"/>
              </a:p>
            </p:txBody>
          </p:sp>
          <p:sp>
            <p:nvSpPr>
              <p:cNvPr id="166" name="Google Shape;166;p25"/>
              <p:cNvSpPr txBox="1"/>
              <p:nvPr/>
            </p:nvSpPr>
            <p:spPr>
              <a:xfrm>
                <a:off x="9398900" y="12142891"/>
                <a:ext cx="3259800" cy="7239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s" sz="550" u="sng">
                    <a:solidFill>
                      <a:schemeClr val="hlink"/>
                    </a:solidFill>
                    <a:hlinkClick r:id="rId5" action="ppaction://hlinksldjump"/>
                  </a:rPr>
                  <a:t>Oficina de personas jurídicas sin fines de lucro</a:t>
                </a:r>
                <a:endParaRPr sz="550" b="0" i="0" u="none">
                  <a:solidFill>
                    <a:schemeClr val="dk1"/>
                  </a:solidFill>
                  <a:latin typeface="Arial"/>
                  <a:ea typeface="Arial"/>
                  <a:cs typeface="Arial"/>
                  <a:sym typeface="Arial"/>
                </a:endParaRPr>
              </a:p>
            </p:txBody>
          </p:sp>
        </p:grpSp>
        <p:grpSp>
          <p:nvGrpSpPr>
            <p:cNvPr id="167" name="Google Shape;167;p25"/>
            <p:cNvGrpSpPr/>
            <p:nvPr/>
          </p:nvGrpSpPr>
          <p:grpSpPr>
            <a:xfrm>
              <a:off x="23608766" y="7648720"/>
              <a:ext cx="4550111" cy="4031891"/>
              <a:chOff x="21407844" y="4471963"/>
              <a:chExt cx="4273207" cy="2911743"/>
            </a:xfrm>
          </p:grpSpPr>
          <p:sp>
            <p:nvSpPr>
              <p:cNvPr id="168" name="Google Shape;168;p25"/>
              <p:cNvSpPr txBox="1"/>
              <p:nvPr/>
            </p:nvSpPr>
            <p:spPr>
              <a:xfrm>
                <a:off x="21407844" y="4471963"/>
                <a:ext cx="3570900" cy="631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16" action="ppaction://hlinksldjump"/>
                  </a:rPr>
                  <a:t>Dirección de Asesoría Jurídica</a:t>
                </a:r>
                <a:endParaRPr sz="400"/>
              </a:p>
            </p:txBody>
          </p:sp>
          <p:grpSp>
            <p:nvGrpSpPr>
              <p:cNvPr id="169" name="Google Shape;169;p25"/>
              <p:cNvGrpSpPr/>
              <p:nvPr/>
            </p:nvGrpSpPr>
            <p:grpSpPr>
              <a:xfrm>
                <a:off x="22373382" y="5104356"/>
                <a:ext cx="3307669" cy="2279350"/>
                <a:chOff x="22373382" y="5104356"/>
                <a:chExt cx="3307669" cy="2279350"/>
              </a:xfrm>
            </p:grpSpPr>
            <p:cxnSp>
              <p:nvCxnSpPr>
                <p:cNvPr id="170" name="Google Shape;170;p25"/>
                <p:cNvCxnSpPr/>
                <p:nvPr/>
              </p:nvCxnSpPr>
              <p:spPr>
                <a:xfrm>
                  <a:off x="22373985" y="5493481"/>
                  <a:ext cx="366900" cy="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71" name="Google Shape;171;p25"/>
                <p:cNvCxnSpPr/>
                <p:nvPr/>
              </p:nvCxnSpPr>
              <p:spPr>
                <a:xfrm rot="10800000" flipH="1">
                  <a:off x="22373985" y="7091799"/>
                  <a:ext cx="702300" cy="102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grpSp>
              <p:nvGrpSpPr>
                <p:cNvPr id="172" name="Google Shape;172;p25"/>
                <p:cNvGrpSpPr/>
                <p:nvPr/>
              </p:nvGrpSpPr>
              <p:grpSpPr>
                <a:xfrm>
                  <a:off x="22620056" y="5282302"/>
                  <a:ext cx="3060995" cy="2101405"/>
                  <a:chOff x="4971068" y="5641079"/>
                  <a:chExt cx="2380800" cy="1608423"/>
                </a:xfrm>
              </p:grpSpPr>
              <p:sp>
                <p:nvSpPr>
                  <p:cNvPr id="173" name="Google Shape;173;p25"/>
                  <p:cNvSpPr txBox="1"/>
                  <p:nvPr/>
                </p:nvSpPr>
                <p:spPr>
                  <a:xfrm>
                    <a:off x="4971068" y="6852902"/>
                    <a:ext cx="2380800" cy="3966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17" action="ppaction://hlinksldjump"/>
                      </a:rPr>
                      <a:t>Departamento de Tramitación Judicial</a:t>
                    </a:r>
                    <a:endParaRPr sz="400"/>
                  </a:p>
                </p:txBody>
              </p:sp>
              <p:sp>
                <p:nvSpPr>
                  <p:cNvPr id="174" name="Google Shape;174;p25"/>
                  <p:cNvSpPr txBox="1"/>
                  <p:nvPr/>
                </p:nvSpPr>
                <p:spPr>
                  <a:xfrm>
                    <a:off x="4971068" y="6291304"/>
                    <a:ext cx="2380800" cy="3975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18" action="ppaction://hlinksldjump"/>
                      </a:rPr>
                      <a:t>Departamento de Fiscalía</a:t>
                    </a:r>
                    <a:endParaRPr sz="400"/>
                  </a:p>
                </p:txBody>
              </p:sp>
              <p:sp>
                <p:nvSpPr>
                  <p:cNvPr id="175" name="Google Shape;175;p25"/>
                  <p:cNvSpPr txBox="1"/>
                  <p:nvPr/>
                </p:nvSpPr>
                <p:spPr>
                  <a:xfrm>
                    <a:off x="4971068" y="5641079"/>
                    <a:ext cx="2380800" cy="3966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19" action="ppaction://hlinksldjump"/>
                      </a:rPr>
                      <a:t>Departamento de Asesoría Jurídica</a:t>
                    </a:r>
                    <a:endParaRPr sz="400"/>
                  </a:p>
                </p:txBody>
              </p:sp>
            </p:grpSp>
            <p:cxnSp>
              <p:nvCxnSpPr>
                <p:cNvPr id="176" name="Google Shape;176;p25"/>
                <p:cNvCxnSpPr/>
                <p:nvPr/>
              </p:nvCxnSpPr>
              <p:spPr>
                <a:xfrm rot="10800000">
                  <a:off x="22373382" y="5104356"/>
                  <a:ext cx="6600" cy="2007300"/>
                </a:xfrm>
                <a:prstGeom prst="straightConnector1">
                  <a:avLst/>
                </a:prstGeom>
                <a:noFill/>
                <a:ln w="9525" cap="flat" cmpd="sng">
                  <a:solidFill>
                    <a:srgbClr val="4A7DBA"/>
                  </a:solidFill>
                  <a:prstDash val="solid"/>
                  <a:miter lim="800000"/>
                  <a:headEnd type="none" w="med" len="med"/>
                  <a:tailEnd type="none" w="med" len="med"/>
                </a:ln>
              </p:spPr>
            </p:cxnSp>
            <p:cxnSp>
              <p:nvCxnSpPr>
                <p:cNvPr id="177" name="Google Shape;177;p25"/>
                <p:cNvCxnSpPr/>
                <p:nvPr/>
              </p:nvCxnSpPr>
              <p:spPr>
                <a:xfrm>
                  <a:off x="22373985" y="6392325"/>
                  <a:ext cx="246000" cy="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grpSp>
        </p:grpSp>
        <p:grpSp>
          <p:nvGrpSpPr>
            <p:cNvPr id="178" name="Google Shape;178;p25"/>
            <p:cNvGrpSpPr/>
            <p:nvPr/>
          </p:nvGrpSpPr>
          <p:grpSpPr>
            <a:xfrm>
              <a:off x="18812131" y="7681851"/>
              <a:ext cx="4502260" cy="3019324"/>
              <a:chOff x="16904282" y="4496569"/>
              <a:chExt cx="4227474" cy="2180175"/>
            </a:xfrm>
          </p:grpSpPr>
          <p:sp>
            <p:nvSpPr>
              <p:cNvPr id="179" name="Google Shape;179;p25"/>
              <p:cNvSpPr txBox="1"/>
              <p:nvPr/>
            </p:nvSpPr>
            <p:spPr>
              <a:xfrm>
                <a:off x="16904282" y="4496569"/>
                <a:ext cx="3571500" cy="6315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0" action="ppaction://hlinksldjump"/>
                  </a:rPr>
                  <a:t>Dirección de Control</a:t>
                </a:r>
                <a:endParaRPr sz="400"/>
              </a:p>
            </p:txBody>
          </p:sp>
          <p:grpSp>
            <p:nvGrpSpPr>
              <p:cNvPr id="180" name="Google Shape;180;p25"/>
              <p:cNvGrpSpPr/>
              <p:nvPr/>
            </p:nvGrpSpPr>
            <p:grpSpPr>
              <a:xfrm>
                <a:off x="17886609" y="5128427"/>
                <a:ext cx="3245147" cy="1548317"/>
                <a:chOff x="17886609" y="5128427"/>
                <a:chExt cx="3245147" cy="1548317"/>
              </a:xfrm>
            </p:grpSpPr>
            <p:cxnSp>
              <p:nvCxnSpPr>
                <p:cNvPr id="181" name="Google Shape;181;p25"/>
                <p:cNvCxnSpPr/>
                <p:nvPr/>
              </p:nvCxnSpPr>
              <p:spPr>
                <a:xfrm rot="10800000">
                  <a:off x="17886924" y="5128427"/>
                  <a:ext cx="0" cy="1286700"/>
                </a:xfrm>
                <a:prstGeom prst="straightConnector1">
                  <a:avLst/>
                </a:prstGeom>
                <a:noFill/>
                <a:ln w="9525" cap="flat" cmpd="sng">
                  <a:solidFill>
                    <a:srgbClr val="4A7DBA"/>
                  </a:solidFill>
                  <a:prstDash val="solid"/>
                  <a:miter lim="800000"/>
                  <a:headEnd type="none" w="med" len="med"/>
                  <a:tailEnd type="none" w="med" len="med"/>
                </a:ln>
              </p:spPr>
            </p:cxnSp>
            <p:cxnSp>
              <p:nvCxnSpPr>
                <p:cNvPr id="182" name="Google Shape;182;p25"/>
                <p:cNvCxnSpPr/>
                <p:nvPr/>
              </p:nvCxnSpPr>
              <p:spPr>
                <a:xfrm>
                  <a:off x="17886609" y="5553440"/>
                  <a:ext cx="366600" cy="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83" name="Google Shape;183;p25"/>
                <p:cNvCxnSpPr/>
                <p:nvPr/>
              </p:nvCxnSpPr>
              <p:spPr>
                <a:xfrm rot="10800000" flipH="1">
                  <a:off x="17886609" y="6403926"/>
                  <a:ext cx="366600" cy="12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grpSp>
              <p:nvGrpSpPr>
                <p:cNvPr id="184" name="Google Shape;184;p25"/>
                <p:cNvGrpSpPr/>
                <p:nvPr/>
              </p:nvGrpSpPr>
              <p:grpSpPr>
                <a:xfrm>
                  <a:off x="18069956" y="5295527"/>
                  <a:ext cx="3061800" cy="1381217"/>
                  <a:chOff x="18278264" y="5296985"/>
                  <a:chExt cx="3061800" cy="1381217"/>
                </a:xfrm>
              </p:grpSpPr>
              <p:sp>
                <p:nvSpPr>
                  <p:cNvPr id="185" name="Google Shape;185;p25"/>
                  <p:cNvSpPr txBox="1"/>
                  <p:nvPr/>
                </p:nvSpPr>
                <p:spPr>
                  <a:xfrm>
                    <a:off x="18278264" y="6154402"/>
                    <a:ext cx="3061800" cy="523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1" action="ppaction://hlinksldjump"/>
                      </a:rPr>
                      <a:t>Departamento de Auditoría</a:t>
                    </a:r>
                    <a:endParaRPr sz="400"/>
                  </a:p>
                </p:txBody>
              </p:sp>
              <p:sp>
                <p:nvSpPr>
                  <p:cNvPr id="186" name="Google Shape;186;p25"/>
                  <p:cNvSpPr txBox="1"/>
                  <p:nvPr/>
                </p:nvSpPr>
                <p:spPr>
                  <a:xfrm>
                    <a:off x="18278264" y="5296985"/>
                    <a:ext cx="3061800" cy="523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2" action="ppaction://hlinksldjump"/>
                      </a:rPr>
                      <a:t>Departamento de Control</a:t>
                    </a:r>
                    <a:endParaRPr sz="400"/>
                  </a:p>
                </p:txBody>
              </p:sp>
            </p:grpSp>
          </p:grpSp>
        </p:grpSp>
        <p:cxnSp>
          <p:nvCxnSpPr>
            <p:cNvPr id="187" name="Google Shape;187;p25"/>
            <p:cNvCxnSpPr/>
            <p:nvPr/>
          </p:nvCxnSpPr>
          <p:spPr>
            <a:xfrm rot="10800000" flipH="1">
              <a:off x="2327855" y="13670111"/>
              <a:ext cx="31224900" cy="273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88" name="Google Shape;188;p25"/>
            <p:cNvCxnSpPr/>
            <p:nvPr/>
          </p:nvCxnSpPr>
          <p:spPr>
            <a:xfrm rot="10800000">
              <a:off x="2322513"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89" name="Google Shape;189;p25"/>
            <p:cNvCxnSpPr/>
            <p:nvPr/>
          </p:nvCxnSpPr>
          <p:spPr>
            <a:xfrm rot="10800000">
              <a:off x="28014613"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0" name="Google Shape;190;p25"/>
            <p:cNvCxnSpPr/>
            <p:nvPr/>
          </p:nvCxnSpPr>
          <p:spPr>
            <a:xfrm rot="10800000">
              <a:off x="25182513" y="1368901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1" name="Google Shape;191;p25"/>
            <p:cNvCxnSpPr/>
            <p:nvPr/>
          </p:nvCxnSpPr>
          <p:spPr>
            <a:xfrm rot="10800000">
              <a:off x="22307550"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2" name="Google Shape;192;p25"/>
            <p:cNvCxnSpPr/>
            <p:nvPr/>
          </p:nvCxnSpPr>
          <p:spPr>
            <a:xfrm rot="10800000">
              <a:off x="19519900"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3" name="Google Shape;193;p25"/>
            <p:cNvCxnSpPr/>
            <p:nvPr/>
          </p:nvCxnSpPr>
          <p:spPr>
            <a:xfrm rot="10800000">
              <a:off x="16532225"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4" name="Google Shape;194;p25"/>
            <p:cNvCxnSpPr/>
            <p:nvPr/>
          </p:nvCxnSpPr>
          <p:spPr>
            <a:xfrm rot="10800000">
              <a:off x="13835063" y="1368901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5" name="Google Shape;195;p25"/>
            <p:cNvCxnSpPr/>
            <p:nvPr/>
          </p:nvCxnSpPr>
          <p:spPr>
            <a:xfrm rot="10800000">
              <a:off x="10963275" y="1368901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6" name="Google Shape;196;p25"/>
            <p:cNvCxnSpPr/>
            <p:nvPr/>
          </p:nvCxnSpPr>
          <p:spPr>
            <a:xfrm rot="10800000">
              <a:off x="8015288" y="1368901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7" name="Google Shape;197;p25"/>
            <p:cNvCxnSpPr/>
            <p:nvPr/>
          </p:nvCxnSpPr>
          <p:spPr>
            <a:xfrm rot="10800000">
              <a:off x="5272088" y="1366996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8" name="Google Shape;198;p25"/>
            <p:cNvCxnSpPr/>
            <p:nvPr/>
          </p:nvCxnSpPr>
          <p:spPr>
            <a:xfrm rot="10800000">
              <a:off x="33544613" y="13659013"/>
              <a:ext cx="7200" cy="63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cxnSp>
          <p:nvCxnSpPr>
            <p:cNvPr id="199" name="Google Shape;199;p25"/>
            <p:cNvCxnSpPr/>
            <p:nvPr/>
          </p:nvCxnSpPr>
          <p:spPr>
            <a:xfrm rot="10800000">
              <a:off x="30861000" y="13689013"/>
              <a:ext cx="0" cy="609600"/>
            </a:xfrm>
            <a:prstGeom prst="straightConnector1">
              <a:avLst/>
            </a:prstGeom>
            <a:solidFill>
              <a:schemeClr val="lt1"/>
            </a:solidFill>
            <a:ln w="9525" cap="flat" cmpd="sng">
              <a:solidFill>
                <a:schemeClr val="accent1"/>
              </a:solidFill>
              <a:prstDash val="solid"/>
              <a:miter lim="800000"/>
              <a:headEnd type="none" w="med" len="med"/>
              <a:tailEnd type="none" w="med" len="med"/>
            </a:ln>
          </p:spPr>
        </p:cxnSp>
        <p:sp>
          <p:nvSpPr>
            <p:cNvPr id="200" name="Google Shape;200;p25"/>
            <p:cNvSpPr txBox="1"/>
            <p:nvPr/>
          </p:nvSpPr>
          <p:spPr>
            <a:xfrm>
              <a:off x="15279688" y="1427956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3" action="ppaction://hlinksldjump"/>
                </a:rPr>
                <a:t>Dirección de Tránsito y Transporte Público</a:t>
              </a:r>
              <a:endParaRPr sz="400"/>
            </a:p>
          </p:txBody>
        </p:sp>
        <p:sp>
          <p:nvSpPr>
            <p:cNvPr id="201" name="Google Shape;201;p25"/>
            <p:cNvSpPr txBox="1"/>
            <p:nvPr/>
          </p:nvSpPr>
          <p:spPr>
            <a:xfrm>
              <a:off x="12482513" y="1427956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4" action="ppaction://hlinksldjump"/>
                </a:rPr>
                <a:t>Dirección de Gestión Medio Ambiental</a:t>
              </a:r>
              <a:endParaRPr sz="400"/>
            </a:p>
          </p:txBody>
        </p:sp>
        <p:sp>
          <p:nvSpPr>
            <p:cNvPr id="202" name="Google Shape;202;p25"/>
            <p:cNvSpPr txBox="1"/>
            <p:nvPr/>
          </p:nvSpPr>
          <p:spPr>
            <a:xfrm>
              <a:off x="6753225" y="1427956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5" action="ppaction://hlinksldjump"/>
                </a:rPr>
                <a:t>Dirección de Administración y Finanzas</a:t>
              </a:r>
              <a:endParaRPr sz="400"/>
            </a:p>
          </p:txBody>
        </p:sp>
        <p:sp>
          <p:nvSpPr>
            <p:cNvPr id="203" name="Google Shape;203;p25"/>
            <p:cNvSpPr txBox="1"/>
            <p:nvPr/>
          </p:nvSpPr>
          <p:spPr>
            <a:xfrm>
              <a:off x="3886200" y="1427956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6" action="ppaction://hlinksldjump"/>
                </a:rPr>
                <a:t>Dirección de Desarrollo Comunitario</a:t>
              </a:r>
              <a:endParaRPr sz="400"/>
            </a:p>
          </p:txBody>
        </p:sp>
        <p:sp>
          <p:nvSpPr>
            <p:cNvPr id="204" name="Google Shape;204;p25"/>
            <p:cNvSpPr txBox="1"/>
            <p:nvPr/>
          </p:nvSpPr>
          <p:spPr>
            <a:xfrm>
              <a:off x="1006475" y="1427956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7" action="ppaction://hlinksldjump"/>
                </a:rPr>
                <a:t>Secretaría Comunal de Planificación</a:t>
              </a:r>
              <a:endParaRPr sz="400"/>
            </a:p>
          </p:txBody>
        </p:sp>
        <p:sp>
          <p:nvSpPr>
            <p:cNvPr id="205" name="Google Shape;205;p25"/>
            <p:cNvSpPr txBox="1"/>
            <p:nvPr/>
          </p:nvSpPr>
          <p:spPr>
            <a:xfrm>
              <a:off x="29543375" y="1429861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8" action="ppaction://hlinksldjump"/>
                </a:rPr>
                <a:t>Dirección de Educación Municipal</a:t>
              </a:r>
              <a:endParaRPr sz="400"/>
            </a:p>
          </p:txBody>
        </p:sp>
        <p:sp>
          <p:nvSpPr>
            <p:cNvPr id="206" name="Google Shape;206;p25"/>
            <p:cNvSpPr txBox="1"/>
            <p:nvPr/>
          </p:nvSpPr>
          <p:spPr>
            <a:xfrm>
              <a:off x="9601200" y="1427956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29" action="ppaction://hlinksldjump"/>
                </a:rPr>
                <a:t>Dirección de Obras Municipales</a:t>
              </a:r>
              <a:endParaRPr sz="400"/>
            </a:p>
          </p:txBody>
        </p:sp>
        <p:sp>
          <p:nvSpPr>
            <p:cNvPr id="207" name="Google Shape;207;p25"/>
            <p:cNvSpPr txBox="1"/>
            <p:nvPr/>
          </p:nvSpPr>
          <p:spPr>
            <a:xfrm>
              <a:off x="32426275" y="1427956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30" action="ppaction://hlinksldjump"/>
                </a:rPr>
                <a:t>Dirección de Salud Municipal</a:t>
              </a:r>
              <a:endParaRPr sz="400"/>
            </a:p>
          </p:txBody>
        </p:sp>
        <p:sp>
          <p:nvSpPr>
            <p:cNvPr id="208" name="Google Shape;208;p25"/>
            <p:cNvSpPr txBox="1"/>
            <p:nvPr/>
          </p:nvSpPr>
          <p:spPr>
            <a:xfrm>
              <a:off x="23915688" y="1429861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31"/>
                </a:rPr>
                <a:t>Dirección de la Gestión del Riesgo</a:t>
              </a:r>
              <a:endParaRPr sz="400"/>
            </a:p>
          </p:txBody>
        </p:sp>
        <p:sp>
          <p:nvSpPr>
            <p:cNvPr id="209" name="Google Shape;209;p25"/>
            <p:cNvSpPr txBox="1"/>
            <p:nvPr/>
          </p:nvSpPr>
          <p:spPr>
            <a:xfrm>
              <a:off x="26730325" y="14298613"/>
              <a:ext cx="27099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32" action="ppaction://hlinksldjump"/>
                </a:rPr>
                <a:t>Dirección de Seguridad Pública</a:t>
              </a:r>
              <a:endParaRPr sz="400"/>
            </a:p>
          </p:txBody>
        </p:sp>
        <p:grpSp>
          <p:nvGrpSpPr>
            <p:cNvPr id="210" name="Google Shape;210;p25"/>
            <p:cNvGrpSpPr/>
            <p:nvPr/>
          </p:nvGrpSpPr>
          <p:grpSpPr>
            <a:xfrm>
              <a:off x="20823798" y="14279563"/>
              <a:ext cx="3091800" cy="1686000"/>
              <a:chOff x="20823798" y="14279563"/>
              <a:chExt cx="3091800" cy="1686000"/>
            </a:xfrm>
          </p:grpSpPr>
          <p:sp>
            <p:nvSpPr>
              <p:cNvPr id="211" name="Google Shape;211;p25"/>
              <p:cNvSpPr txBox="1"/>
              <p:nvPr/>
            </p:nvSpPr>
            <p:spPr>
              <a:xfrm>
                <a:off x="21013738" y="1427956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212" name="Google Shape;212;p25"/>
              <p:cNvSpPr txBox="1"/>
              <p:nvPr/>
            </p:nvSpPr>
            <p:spPr>
              <a:xfrm>
                <a:off x="20823798" y="14581188"/>
                <a:ext cx="3091800" cy="105540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33" action="ppaction://hlinksldjump"/>
                  </a:rPr>
                  <a:t>Dirección de Relaciones Públicas, Cultura y Protocolo</a:t>
                </a:r>
                <a:endParaRPr sz="400"/>
              </a:p>
            </p:txBody>
          </p:sp>
        </p:grpSp>
        <p:grpSp>
          <p:nvGrpSpPr>
            <p:cNvPr id="213" name="Google Shape;213;p25"/>
            <p:cNvGrpSpPr/>
            <p:nvPr/>
          </p:nvGrpSpPr>
          <p:grpSpPr>
            <a:xfrm>
              <a:off x="18165763" y="14279563"/>
              <a:ext cx="2711400" cy="1686000"/>
              <a:chOff x="18165763" y="14279563"/>
              <a:chExt cx="2711400" cy="1686000"/>
            </a:xfrm>
          </p:grpSpPr>
          <p:sp>
            <p:nvSpPr>
              <p:cNvPr id="214" name="Google Shape;214;p25"/>
              <p:cNvSpPr txBox="1"/>
              <p:nvPr/>
            </p:nvSpPr>
            <p:spPr>
              <a:xfrm>
                <a:off x="18165763" y="14279563"/>
                <a:ext cx="2711400" cy="1686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215" name="Google Shape;215;p25"/>
              <p:cNvSpPr txBox="1"/>
              <p:nvPr/>
            </p:nvSpPr>
            <p:spPr>
              <a:xfrm>
                <a:off x="18343336" y="14495023"/>
                <a:ext cx="2421300" cy="1378500"/>
              </a:xfrm>
              <a:prstGeom prst="rect">
                <a:avLst/>
              </a:prstGeom>
              <a:noFill/>
              <a:ln w="9525" cap="flat" cmpd="sng">
                <a:solidFill>
                  <a:schemeClr val="lt1"/>
                </a:solidFill>
                <a:prstDash val="solid"/>
                <a:round/>
                <a:headEnd type="none" w="sm" len="sm"/>
                <a:tailEnd type="none" w="sm" len="sm"/>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34" action="ppaction://hlinksldjump"/>
                  </a:rPr>
                  <a:t>Dirección de Operaciones y Servicios Generales</a:t>
                </a:r>
                <a:endParaRPr sz="400"/>
              </a:p>
            </p:txBody>
          </p:sp>
        </p:grpSp>
        <p:grpSp>
          <p:nvGrpSpPr>
            <p:cNvPr id="216" name="Google Shape;216;p25"/>
            <p:cNvGrpSpPr/>
            <p:nvPr/>
          </p:nvGrpSpPr>
          <p:grpSpPr>
            <a:xfrm>
              <a:off x="20758150" y="5846763"/>
              <a:ext cx="4040100" cy="895437"/>
              <a:chOff x="20758150" y="5846763"/>
              <a:chExt cx="4040100" cy="895437"/>
            </a:xfrm>
          </p:grpSpPr>
          <p:sp>
            <p:nvSpPr>
              <p:cNvPr id="217" name="Google Shape;217;p25"/>
              <p:cNvSpPr txBox="1"/>
              <p:nvPr/>
            </p:nvSpPr>
            <p:spPr>
              <a:xfrm>
                <a:off x="20877213" y="5867400"/>
                <a:ext cx="3802200" cy="874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218" name="Google Shape;218;p25"/>
              <p:cNvSpPr txBox="1"/>
              <p:nvPr/>
            </p:nvSpPr>
            <p:spPr>
              <a:xfrm>
                <a:off x="20758150" y="5846763"/>
                <a:ext cx="4040100" cy="893700"/>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s" sz="500" b="0" i="0" u="sng">
                    <a:solidFill>
                      <a:schemeClr val="hlink"/>
                    </a:solidFill>
                    <a:latin typeface="Arial"/>
                    <a:ea typeface="Arial"/>
                    <a:cs typeface="Arial"/>
                    <a:sym typeface="Arial"/>
                    <a:hlinkClick r:id="rId35"/>
                  </a:rPr>
                  <a:t>Consejo Comunal de </a:t>
                </a:r>
                <a:endParaRPr sz="500"/>
              </a:p>
              <a:p>
                <a:pPr marL="0" marR="0" lvl="0" indent="0" algn="ctr" rtl="0">
                  <a:lnSpc>
                    <a:spcPct val="100000"/>
                  </a:lnSpc>
                  <a:spcBef>
                    <a:spcPts val="0"/>
                  </a:spcBef>
                  <a:spcAft>
                    <a:spcPts val="0"/>
                  </a:spcAft>
                  <a:buClr>
                    <a:schemeClr val="dk1"/>
                  </a:buClr>
                  <a:buSzPts val="600"/>
                  <a:buFont typeface="Arial"/>
                  <a:buNone/>
                </a:pPr>
                <a:r>
                  <a:rPr lang="es" sz="500" b="0" i="0" u="sng">
                    <a:solidFill>
                      <a:schemeClr val="hlink"/>
                    </a:solidFill>
                    <a:latin typeface="Arial"/>
                    <a:ea typeface="Arial"/>
                    <a:cs typeface="Arial"/>
                    <a:sym typeface="Arial"/>
                    <a:hlinkClick r:id="rId36" action="ppaction://hlinksldjump"/>
                  </a:rPr>
                  <a:t>Organizaciones de la Sociedad Civil</a:t>
                </a:r>
                <a:endParaRPr sz="500"/>
              </a:p>
            </p:txBody>
          </p:sp>
        </p:grpSp>
      </p:grpSp>
      <p:cxnSp>
        <p:nvCxnSpPr>
          <p:cNvPr id="219" name="Google Shape;219;p25"/>
          <p:cNvCxnSpPr>
            <a:endCxn id="161" idx="0"/>
          </p:cNvCxnSpPr>
          <p:nvPr/>
        </p:nvCxnSpPr>
        <p:spPr>
          <a:xfrm>
            <a:off x="3263325" y="2042197"/>
            <a:ext cx="2400" cy="155700"/>
          </a:xfrm>
          <a:prstGeom prst="straightConnector1">
            <a:avLst/>
          </a:prstGeom>
          <a:noFill/>
          <a:ln w="9525" cap="flat" cmpd="sng">
            <a:solidFill>
              <a:srgbClr val="0070C0"/>
            </a:solidFill>
            <a:prstDash val="solid"/>
            <a:round/>
            <a:headEnd type="none" w="med" len="med"/>
            <a:tailEnd type="none" w="med" len="med"/>
          </a:ln>
        </p:spPr>
      </p:cxnSp>
      <p:cxnSp>
        <p:nvCxnSpPr>
          <p:cNvPr id="220" name="Google Shape;220;p25"/>
          <p:cNvCxnSpPr>
            <a:endCxn id="168" idx="0"/>
          </p:cNvCxnSpPr>
          <p:nvPr/>
        </p:nvCxnSpPr>
        <p:spPr>
          <a:xfrm>
            <a:off x="6479518" y="2037339"/>
            <a:ext cx="0" cy="147900"/>
          </a:xfrm>
          <a:prstGeom prst="straightConnector1">
            <a:avLst/>
          </a:prstGeom>
          <a:noFill/>
          <a:ln w="9525" cap="flat" cmpd="sng">
            <a:solidFill>
              <a:srgbClr val="0070C0"/>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3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443" name="Google Shape;443;p34"/>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444" name="Google Shape;444;p34"/>
          <p:cNvGrpSpPr/>
          <p:nvPr/>
        </p:nvGrpSpPr>
        <p:grpSpPr>
          <a:xfrm>
            <a:off x="2480659" y="1877499"/>
            <a:ext cx="3847199" cy="1167597"/>
            <a:chOff x="6844806" y="2383666"/>
            <a:chExt cx="10716615" cy="2681197"/>
          </a:xfrm>
        </p:grpSpPr>
        <p:cxnSp>
          <p:nvCxnSpPr>
            <p:cNvPr id="445" name="Google Shape;445;p34"/>
            <p:cNvCxnSpPr/>
            <p:nvPr/>
          </p:nvCxnSpPr>
          <p:spPr>
            <a:xfrm rot="10800000">
              <a:off x="8188174" y="4019050"/>
              <a:ext cx="0" cy="74373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46" name="Google Shape;446;p34"/>
            <p:cNvSpPr txBox="1"/>
            <p:nvPr/>
          </p:nvSpPr>
          <p:spPr>
            <a:xfrm>
              <a:off x="10499755" y="2383666"/>
              <a:ext cx="3183197" cy="633321"/>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4" action="ppaction://hlinksldjump"/>
                </a:rPr>
                <a:t>Dirección de Relaciones Públicas y Protocolo, Cultura y Turismo</a:t>
              </a:r>
              <a:endParaRPr sz="400"/>
            </a:p>
          </p:txBody>
        </p:sp>
        <p:cxnSp>
          <p:nvCxnSpPr>
            <p:cNvPr id="447" name="Google Shape;447;p34"/>
            <p:cNvCxnSpPr/>
            <p:nvPr/>
          </p:nvCxnSpPr>
          <p:spPr>
            <a:xfrm rot="10800000">
              <a:off x="12091354" y="3016987"/>
              <a:ext cx="0" cy="1414555"/>
            </a:xfrm>
            <a:prstGeom prst="straightConnector1">
              <a:avLst/>
            </a:prstGeom>
            <a:solidFill>
              <a:schemeClr val="lt1"/>
            </a:solidFill>
            <a:ln w="25400" cap="flat" cmpd="sng">
              <a:solidFill>
                <a:schemeClr val="accent1"/>
              </a:solidFill>
              <a:prstDash val="solid"/>
              <a:miter lim="800000"/>
              <a:headEnd type="none" w="med" len="med"/>
              <a:tailEnd type="none" w="med" len="med"/>
            </a:ln>
          </p:spPr>
        </p:cxnSp>
        <p:sp>
          <p:nvSpPr>
            <p:cNvPr id="448" name="Google Shape;448;p34"/>
            <p:cNvSpPr txBox="1"/>
            <p:nvPr/>
          </p:nvSpPr>
          <p:spPr>
            <a:xfrm>
              <a:off x="14782582" y="4431542"/>
              <a:ext cx="2778839" cy="63332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Oficina de Desarrollo Cultural y Gestión Patrimonial</a:t>
              </a:r>
              <a:endParaRPr sz="400"/>
            </a:p>
          </p:txBody>
        </p:sp>
        <p:sp>
          <p:nvSpPr>
            <p:cNvPr id="449" name="Google Shape;449;p34"/>
            <p:cNvSpPr txBox="1"/>
            <p:nvPr/>
          </p:nvSpPr>
          <p:spPr>
            <a:xfrm>
              <a:off x="10769327" y="4431542"/>
              <a:ext cx="2778839" cy="63332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Oficina de Gestión y Desarrollo del Turismo</a:t>
              </a:r>
              <a:endParaRPr sz="400"/>
            </a:p>
          </p:txBody>
        </p:sp>
        <p:sp>
          <p:nvSpPr>
            <p:cNvPr id="450" name="Google Shape;450;p34"/>
            <p:cNvSpPr txBox="1"/>
            <p:nvPr/>
          </p:nvSpPr>
          <p:spPr>
            <a:xfrm>
              <a:off x="6844806" y="4431542"/>
              <a:ext cx="2778839" cy="63332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Oficina de Relaciones Públicas y Protocolo</a:t>
              </a:r>
              <a:endParaRPr sz="400"/>
            </a:p>
          </p:txBody>
        </p:sp>
        <p:cxnSp>
          <p:nvCxnSpPr>
            <p:cNvPr id="451" name="Google Shape;451;p34"/>
            <p:cNvCxnSpPr/>
            <p:nvPr/>
          </p:nvCxnSpPr>
          <p:spPr>
            <a:xfrm>
              <a:off x="8188174" y="4019050"/>
              <a:ext cx="789172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52" name="Google Shape;452;p34"/>
            <p:cNvCxnSpPr/>
            <p:nvPr/>
          </p:nvCxnSpPr>
          <p:spPr>
            <a:xfrm rot="10800000">
              <a:off x="16079897" y="4019050"/>
              <a:ext cx="2246" cy="41249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453" name="Google Shape;453;p3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454" name="Google Shape;454;p34">
            <a:hlinkClick r:id="rId8"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pic>
        <p:nvPicPr>
          <p:cNvPr id="1500" name="Google Shape;1500;p12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01" name="Google Shape;1501;p124"/>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Planificación</a:t>
            </a:r>
            <a:br>
              <a:rPr lang="es" sz="1500" b="1" i="0" u="none">
                <a:solidFill>
                  <a:srgbClr val="17375E"/>
                </a:solidFill>
                <a:latin typeface="Arial Narrow"/>
                <a:ea typeface="Arial Narrow"/>
                <a:cs typeface="Arial Narrow"/>
                <a:sym typeface="Arial Narrow"/>
              </a:rPr>
            </a:br>
            <a:endParaRPr/>
          </a:p>
        </p:txBody>
      </p:sp>
      <p:sp>
        <p:nvSpPr>
          <p:cNvPr id="1502" name="Google Shape;1502;p124"/>
          <p:cNvSpPr txBox="1">
            <a:spLocks noGrp="1"/>
          </p:cNvSpPr>
          <p:nvPr>
            <p:ph type="body" idx="1"/>
          </p:nvPr>
        </p:nvSpPr>
        <p:spPr>
          <a:xfrm>
            <a:off x="3712521" y="82104"/>
            <a:ext cx="4974222" cy="438279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Servir de asesoría Técnica permanente del Alcalde, del Concejo y del Departamento de Educación Municipal en la formulación de estrategias políticas, planes, programas y proyectos de desarrollo en el área educación</a:t>
            </a:r>
            <a:endParaRPr/>
          </a:p>
          <a:p>
            <a:pPr marL="241300" marR="0" lvl="0" indent="-1905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Asesorar en la elaboración de los proyectos de infraestructura y del Presupuesto;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Evaluar el cumplimiento de los planes, programas, proyectos, inversiones y del Presupuesto Municipal o de fondos administrados por la Municipalidad en el área educación e informar sobre estas materias al Concejo, a lo menos semestralmente;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Fomentar las vinculaciones de carácter técnico con los servicios públicos y el sector privado, en materias propias de sus competencias;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Recopilar y mantener la información comunal y regional atingente a sus funciones;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Formular y proponer, en coordinación con la Dirección de Administración y Finanzas, los proyectos del Plan Financiero y Presupuesto;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Formular con iniciativas a nivel de Proyectos, Programas y Estudios, coordinando a las demás oficinas en dichos ámbitos;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Inserción de iniciativas para la solución de problemas especialmente en el área del transporte, reposición de inmuebles y construcciones;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i) Elaboración de Bases Generales para la licitación de Programas, Proyectos y Estudios;</a:t>
            </a:r>
            <a:endParaRPr/>
          </a:p>
        </p:txBody>
      </p:sp>
      <p:sp>
        <p:nvSpPr>
          <p:cNvPr id="1503" name="Google Shape;1503;p124"/>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Es esta unidad asesora del Alcalde, del Concejo y del Departamento de Educación Municipal en la elaboración de estrategias, la definición de las políticas y en la elaboración, coordinación y evaluación de los planes, programas y proyectos de desarrollo en áreas de educación.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a:t>
            </a:r>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04" name="Google Shape;1504;p12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05" name="Google Shape;1505;p12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06" name="Google Shape;1506;p12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pic>
        <p:nvPicPr>
          <p:cNvPr id="1511" name="Google Shape;1511;p12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12" name="Google Shape;1512;p125"/>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Administrativo</a:t>
            </a:r>
            <a:br>
              <a:rPr lang="es" sz="1500" b="1" i="0" u="none">
                <a:solidFill>
                  <a:srgbClr val="17375E"/>
                </a:solidFill>
                <a:latin typeface="Arial Narrow"/>
                <a:ea typeface="Arial Narrow"/>
                <a:cs typeface="Arial Narrow"/>
                <a:sym typeface="Arial Narrow"/>
              </a:rPr>
            </a:br>
            <a:endParaRPr/>
          </a:p>
        </p:txBody>
      </p:sp>
      <p:sp>
        <p:nvSpPr>
          <p:cNvPr id="1513" name="Google Shape;1513;p125"/>
          <p:cNvSpPr txBox="1">
            <a:spLocks noGrp="1"/>
          </p:cNvSpPr>
          <p:nvPr>
            <p:ph type="body" idx="1"/>
          </p:nvPr>
        </p:nvSpPr>
        <p:spPr>
          <a:xfrm>
            <a:off x="3712521" y="82104"/>
            <a:ext cx="4974222" cy="438279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El Departamento Administrativo de la Dirección de Educación está conformado por las siguientes oficinas:</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Partes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Remuneraciones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Relaciones Públicas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Adquisiciones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JUNAEB-JUNJI</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Soporte Técnico</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Transparencia</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Contabilidad</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Servicios Sociales </a:t>
            </a:r>
            <a:endParaRPr/>
          </a:p>
        </p:txBody>
      </p:sp>
      <p:sp>
        <p:nvSpPr>
          <p:cNvPr id="1514" name="Google Shape;1514;p125"/>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Personal técnico o profesional encargado de gestionar, desarrollar y coordinar las actividades Administrativas del Departamento de Educación Municipal y sus Unidades, llevar un completo control de los archivos existentes en la organización e implementar los sistemas de Comunicaciones internas y externas, colaborando así en forma óptima y eficiente.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a:t>
            </a:r>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15" name="Google Shape;1515;p12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16" name="Google Shape;1516;p12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17" name="Google Shape;1517;p12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pic>
        <p:nvPicPr>
          <p:cNvPr id="1522" name="Google Shape;1522;p12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23" name="Google Shape;1523;p126"/>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Administrativo</a:t>
            </a:r>
            <a:br>
              <a:rPr lang="es" sz="1500" b="1" i="0" u="none">
                <a:solidFill>
                  <a:srgbClr val="17375E"/>
                </a:solidFill>
                <a:latin typeface="Arial Narrow"/>
                <a:ea typeface="Arial Narrow"/>
                <a:cs typeface="Arial Narrow"/>
                <a:sym typeface="Arial Narrow"/>
              </a:rPr>
            </a:br>
            <a:endParaRPr/>
          </a:p>
        </p:txBody>
      </p:sp>
      <p:sp>
        <p:nvSpPr>
          <p:cNvPr id="1524" name="Google Shape;1524;p126"/>
          <p:cNvSpPr txBox="1">
            <a:spLocks noGrp="1"/>
          </p:cNvSpPr>
          <p:nvPr>
            <p:ph type="body" idx="1"/>
          </p:nvPr>
        </p:nvSpPr>
        <p:spPr>
          <a:xfrm>
            <a:off x="3712521" y="761161"/>
            <a:ext cx="4974222" cy="3703740"/>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El Departamento Administrativo de la Dirección de Educación está conformado por las siguientes oficinas:</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Partes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Remuneraciones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Relaciones Públicas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Adquisiciones</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JUNAEB-JUNJI</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Soporte Técnico</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Transparencia</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Contabilidad</a:t>
            </a:r>
            <a:endParaRPr/>
          </a:p>
          <a:p>
            <a:pPr marL="241300" marR="0" lvl="0" indent="-2476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Servicios Sociales </a:t>
            </a:r>
            <a:endParaRPr/>
          </a:p>
        </p:txBody>
      </p:sp>
      <p:sp>
        <p:nvSpPr>
          <p:cNvPr id="1525" name="Google Shape;1525;p126"/>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Personal técnico o profesional encargado de gestionar, desarrollar y coordinar las actividades Administrativas del Departamento de Educación Municipal y sus Unidades, llevar un completo control de los archivos existentes en la organización e implementar los sistemas de Comunicaciones internas y externas, colaborando así en forma óptima y eficiente.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a:t>
            </a:r>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26" name="Google Shape;1526;p12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27" name="Google Shape;1527;p12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28" name="Google Shape;1528;p12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1533" name="Google Shape;1533;p12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34" name="Google Shape;1534;p127"/>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Partes</a:t>
            </a:r>
            <a:br>
              <a:rPr lang="es" sz="1500" b="1" i="0" u="none">
                <a:solidFill>
                  <a:srgbClr val="17375E"/>
                </a:solidFill>
                <a:latin typeface="Arial Narrow"/>
                <a:ea typeface="Arial Narrow"/>
                <a:cs typeface="Arial Narrow"/>
                <a:sym typeface="Arial Narrow"/>
              </a:rPr>
            </a:br>
            <a:endParaRPr/>
          </a:p>
        </p:txBody>
      </p:sp>
      <p:sp>
        <p:nvSpPr>
          <p:cNvPr id="1535" name="Google Shape;1535;p127"/>
          <p:cNvSpPr txBox="1">
            <a:spLocks noGrp="1"/>
          </p:cNvSpPr>
          <p:nvPr>
            <p:ph type="body" idx="1"/>
          </p:nvPr>
        </p:nvSpPr>
        <p:spPr>
          <a:xfrm>
            <a:off x="3712521" y="761161"/>
            <a:ext cx="4974222" cy="3703740"/>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 Mantener un constante flujo, control, archivo y conservación de toda la documentación que ingresa y egresa al Departamento Administrativo de Educación Municipal, proporcionando en forma rápida y expedita la información que se requiera para la actividad municipal.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Tener a su cargo el trámite de ingresos, clasificación y distribución de la correspondencia oficial.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Mantener archivos actualizados de la documentación recibida y despachada</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d)Llevar y conservar el archivo central de la documentación oficial, de acuerdo a las técnicas de conservación y clasificación existente.</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Efectuar el control de los plazos en la tramitación de la documentación interna y externa.</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Efectuar el manejo, control y mantención del franqueo de correspondencia. </a:t>
            </a: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Distribuir copias de decretos, reglamentos, ordenanzas, resoluciones, órdenes de servicios, circulares y otros a quienes corresponda. </a:t>
            </a:r>
            <a:endParaRPr/>
          </a:p>
        </p:txBody>
      </p:sp>
      <p:sp>
        <p:nvSpPr>
          <p:cNvPr id="1536" name="Google Shape;1536;p127"/>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37" name="Google Shape;1537;p12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38" name="Google Shape;1538;p12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39" name="Google Shape;1539;p12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1544" name="Google Shape;1544;p12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45" name="Google Shape;1545;p128"/>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Remuneraciones </a:t>
            </a:r>
            <a:br>
              <a:rPr lang="es" sz="1500" b="1" i="0" u="none">
                <a:solidFill>
                  <a:srgbClr val="17375E"/>
                </a:solidFill>
                <a:latin typeface="Arial Narrow"/>
                <a:ea typeface="Arial Narrow"/>
                <a:cs typeface="Arial Narrow"/>
                <a:sym typeface="Arial Narrow"/>
              </a:rPr>
            </a:br>
            <a:endParaRPr/>
          </a:p>
        </p:txBody>
      </p:sp>
      <p:sp>
        <p:nvSpPr>
          <p:cNvPr id="1546" name="Google Shape;1546;p128"/>
          <p:cNvSpPr txBox="1">
            <a:spLocks noGrp="1"/>
          </p:cNvSpPr>
          <p:nvPr>
            <p:ph type="body" idx="1"/>
          </p:nvPr>
        </p:nvSpPr>
        <p:spPr>
          <a:xfrm>
            <a:off x="3712521" y="761161"/>
            <a:ext cx="4974222" cy="3703740"/>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Calcular y registrar las remuneraciones del personal.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Confeccionar las planillas de remuneraciones del personal, de acuerdo a las normas legales vigentes, considerando las variaciones derivadas de nombramientos ascensos, renuncias o vacaciones, atrasos, inasistencias, multas, reconocimiento de cargas familiares, licencias médicas, retenciones, horas extraordinarias, viáticos y descuentos.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Confeccionar las planillas de cotizaciones previsionales, de salud y descuentos varios, estos últimos de acuerdo a las instrucciones que se le entreguen por parte de su jefe directo o por la autoridad máxima del municipio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Efectuar el pago de remuneraciones, horas extraordinarias, viáticos, retenciones judiciales y familiares, cotizaciones a Cajas de Previsión y AFP, ISAPRES, Cooperativas, ISE, Cajas, Asociaciones y otros.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Emitir los certificados que corresponda en relación con las remuneraciones de Personal.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Cumplir con las demás funciones que le encomiende su superior directo, y de acuerdo a la naturaleza de sus funciones y que estén dentro del Marco Legal.</a:t>
            </a:r>
            <a:endParaRPr/>
          </a:p>
        </p:txBody>
      </p:sp>
      <p:sp>
        <p:nvSpPr>
          <p:cNvPr id="1547" name="Google Shape;1547;p128"/>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48" name="Google Shape;1548;p12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49" name="Google Shape;1549;p12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50" name="Google Shape;1550;p12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pic>
        <p:nvPicPr>
          <p:cNvPr id="1555" name="Google Shape;1555;p12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56" name="Google Shape;1556;p129"/>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Relaciones Públicas </a:t>
            </a:r>
            <a:br>
              <a:rPr lang="es" sz="1500" b="1" i="0" u="none">
                <a:solidFill>
                  <a:srgbClr val="17375E"/>
                </a:solidFill>
                <a:latin typeface="Arial Narrow"/>
                <a:ea typeface="Arial Narrow"/>
                <a:cs typeface="Arial Narrow"/>
                <a:sym typeface="Arial Narrow"/>
              </a:rPr>
            </a:br>
            <a:endParaRPr/>
          </a:p>
        </p:txBody>
      </p:sp>
      <p:sp>
        <p:nvSpPr>
          <p:cNvPr id="1557" name="Google Shape;1557;p129"/>
          <p:cNvSpPr txBox="1">
            <a:spLocks noGrp="1"/>
          </p:cNvSpPr>
          <p:nvPr>
            <p:ph type="body" idx="1"/>
          </p:nvPr>
        </p:nvSpPr>
        <p:spPr>
          <a:xfrm>
            <a:off x="3712521" y="493530"/>
            <a:ext cx="4974222" cy="3971371"/>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571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Mantener informado al Departamento de Administración de Educación Municipal, de las actuaciones, inauguraciones y otras actividades relevantes del municipio y su gestión;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Mantener informado al Departamento de Administración de Educación Municipal, del listado actualizado de las efemérides importantes y remitir oportunamente los saludos que corresponda;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Mantener actualizado el listado protocolar de autoridades en el ámbito comunal, regional y nacional, organizaciones comunitarias e instituciones relevantes de la comuna, con sus representantes legales;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Crear y elaborar programas de difusión de apoyo a la gestión del Departamento de Administración de Educación Municipal y que conciten el interés de la comunidad;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Mantener un archivo audiovisual y/o fotográfico relacionado con todas las actividades municipales y del Departamento de Administración de Educación Municipal;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Velar por la apropiada incorporación de la imagen corporativa;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Apoyar a las demás unidades del Municipio en sus requerimientos; </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Realizar las demás funciones que la jefatura le encomiende. </a:t>
            </a:r>
            <a:endParaRPr/>
          </a:p>
        </p:txBody>
      </p:sp>
      <p:sp>
        <p:nvSpPr>
          <p:cNvPr id="1558" name="Google Shape;1558;p129"/>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59" name="Google Shape;1559;p12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60" name="Google Shape;1560;p12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61" name="Google Shape;1561;p12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p13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67" name="Google Shape;1567;p130"/>
          <p:cNvSpPr txBox="1">
            <a:spLocks noGrp="1"/>
          </p:cNvSpPr>
          <p:nvPr>
            <p:ph type="title"/>
          </p:nvPr>
        </p:nvSpPr>
        <p:spPr>
          <a:xfrm>
            <a:off x="237100" y="431850"/>
            <a:ext cx="3173400" cy="16836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Adquisiciones</a:t>
            </a:r>
            <a:br>
              <a:rPr lang="es" sz="1500" b="1" i="0" u="none">
                <a:solidFill>
                  <a:srgbClr val="17375E"/>
                </a:solidFill>
                <a:latin typeface="Arial Narrow"/>
                <a:ea typeface="Arial Narrow"/>
                <a:cs typeface="Arial Narrow"/>
                <a:sym typeface="Arial Narrow"/>
              </a:rPr>
            </a:br>
            <a:endParaRPr/>
          </a:p>
        </p:txBody>
      </p:sp>
      <p:sp>
        <p:nvSpPr>
          <p:cNvPr id="1568" name="Google Shape;1568;p130"/>
          <p:cNvSpPr txBox="1">
            <a:spLocks noGrp="1"/>
          </p:cNvSpPr>
          <p:nvPr>
            <p:ph type="body" idx="1"/>
          </p:nvPr>
        </p:nvSpPr>
        <p:spPr>
          <a:xfrm>
            <a:off x="3712521" y="246765"/>
            <a:ext cx="4974222" cy="42181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Ejecutar los programas referentes a adquisiciones, stocks, sistema de distribución y transporte;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Emitir órdenes de compra;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Recibir y clasificar las solicitudes de compras, provenientes de las distintas unidades municipales;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Realizar cotizaciones de precios e informar de las condiciones de mercado, de proveedores, costos unitarios y otras materias de interés.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Mantener registros de proveedores y efectuar una pre-calificación de ellos;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Efectuar las adquisiciones de acuerdo a los procedimientos establecidos en la normativa vigente;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Mantener archivos actualizados de órdenes de compra, facturas, propuestas y otros documentos afines;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Programar la atención oportuna de las diferentes órdenes de compra, de acuerdo a la urgencia de cada una de ellas;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i) Mantener registros de existencia de insumos en bodega;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j) Determinar el estado máximo y mínimo de bienes en bodega, para el normal abastecimiento de las dependencias municipales;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k) Recibir, registrar, almacenar y distribuir los recursos materiales provenientes de las adquisiciones. </a:t>
            </a:r>
            <a:endParaRPr/>
          </a:p>
        </p:txBody>
      </p:sp>
      <p:sp>
        <p:nvSpPr>
          <p:cNvPr id="1569" name="Google Shape;1569;p130"/>
          <p:cNvSpPr txBox="1">
            <a:spLocks noGrp="1"/>
          </p:cNvSpPr>
          <p:nvPr>
            <p:ph type="body" idx="1"/>
          </p:nvPr>
        </p:nvSpPr>
        <p:spPr>
          <a:xfrm>
            <a:off x="291937" y="2509834"/>
            <a:ext cx="3173405" cy="208480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70" name="Google Shape;1570;p13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71" name="Google Shape;1571;p13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72" name="Google Shape;1572;p13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pic>
        <p:nvPicPr>
          <p:cNvPr id="1577" name="Google Shape;1577;p13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78" name="Google Shape;1578;p131"/>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JUNAEB-JUNJI</a:t>
            </a:r>
            <a:br>
              <a:rPr lang="es" sz="1500" b="1" i="0" u="none">
                <a:solidFill>
                  <a:srgbClr val="17375E"/>
                </a:solidFill>
                <a:latin typeface="Arial Narrow"/>
                <a:ea typeface="Arial Narrow"/>
                <a:cs typeface="Arial Narrow"/>
                <a:sym typeface="Arial Narrow"/>
              </a:rPr>
            </a:br>
            <a:endParaRPr/>
          </a:p>
        </p:txBody>
      </p:sp>
      <p:sp>
        <p:nvSpPr>
          <p:cNvPr id="1579" name="Google Shape;1579;p131"/>
          <p:cNvSpPr txBox="1">
            <a:spLocks noGrp="1"/>
          </p:cNvSpPr>
          <p:nvPr>
            <p:ph type="body" idx="1"/>
          </p:nvPr>
        </p:nvSpPr>
        <p:spPr>
          <a:xfrm>
            <a:off x="3712521" y="205486"/>
            <a:ext cx="4974222" cy="4259414"/>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a) Integrar reuniones y encuentros a nivel provincial, regional como organizados por JUNAEB.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b) Orientación a directores, profesores, administrativos, apoderados y alumnos en beneficios sociales a nivel pre básico, básico, medio y superior.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 Gestión administrativa de los diferentes programas, seguimiento y ejecución.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d) Coordinación de becas y beneficios: Beca PSU, Beca práctica profesional, Beca presidente de la república, Beca indígena, Beca alimentación básica y media, Ten (tarjeta nacional estudiantil) Gestión del programa de alimentación escolar PAE en establecimientos y comunal.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e) Gestión y coordinación alimentación de verano.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f) Coordinación de pesquisa y controles de programa de salud escolar con especialistas y consultorios.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g) Coordinación y gestión con ópticas para entrega de lentes, audífonos a los alumnos.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h) Coordinar la atención en módulos dentales en los establecimientos rurales de nuestra comuna.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i) Coordinación, difusión e implementación del programa residencia familiar estudiantil.</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j) Mantención actualizada del registro de usuarios/as e informado máximo al 20 de cada mes la asistencia al programa en la página apoyo a la gestión vivienda estudiantil de JUNAEB ( www.junaeb.cl)</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k) Dirección proceso de postulación de postulantes y renovantes, así como familias tutoras.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 Revisión de pagos a la familia tutora a cargo del/los alumnos.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m) Verificación antecedentes de los alumnos/as seleccionados/as.</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n) Rendición de cuenta de los recursos de acuerdo con la normativa del programa.</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o) Entrega de información actualizada e indicadores de gestión del programa.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p) Visitas a terreno a establecimientos y visitas en el programa de residencia familiar.</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q) Gestionar los pagos y las transferencias de fondos JUNI, tanto para egreso como ingresos.</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r) Confeccionar la rendición de cuentas de los gastos realizados por cada jardín y llevar un estado de avance del gasto.</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 Mantener al día la información de recursos existentes.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t) Recepción e ingreso de licencias médicas al sistema y tramitación Alimentación del sistema contable Confección de Decretos de compra, de adjudicación, de pagos a proveedores, de pagos de consumos básicos.</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u) Participar en reuniones con educadoras de cada jardín infantil, con el fin de planificar y organizar procesos de compras enfocadas en las necesidades propias de cada establecimiento Verificar entregas y trabajos de productos hacia las salas cunas y jardines infantiles.</a:t>
            </a:r>
            <a:endParaRPr/>
          </a:p>
          <a:p>
            <a:pPr marL="279400" marR="0" lvl="0" indent="-228600" algn="l" rtl="0">
              <a:spcBef>
                <a:spcPts val="200"/>
              </a:spcBef>
              <a:spcAft>
                <a:spcPts val="0"/>
              </a:spcAft>
              <a:buClr>
                <a:schemeClr val="dk1"/>
              </a:buClr>
              <a:buSzPts val="800"/>
              <a:buFont typeface="Arial"/>
              <a:buNone/>
            </a:pPr>
            <a:endParaRPr sz="800" b="0" i="0" u="none">
              <a:solidFill>
                <a:schemeClr val="dk1"/>
              </a:solidFill>
              <a:latin typeface="Arial Narrow"/>
              <a:ea typeface="Arial Narrow"/>
              <a:cs typeface="Arial Narrow"/>
              <a:sym typeface="Arial Narrow"/>
            </a:endParaRPr>
          </a:p>
        </p:txBody>
      </p:sp>
      <p:sp>
        <p:nvSpPr>
          <p:cNvPr id="1580" name="Google Shape;1580;p131"/>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81" name="Google Shape;1581;p13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82" name="Google Shape;1582;p13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83" name="Google Shape;1583;p13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pic>
        <p:nvPicPr>
          <p:cNvPr id="1588" name="Google Shape;1588;p13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589" name="Google Shape;1589;p132"/>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Soporte Técnico</a:t>
            </a:r>
            <a:br>
              <a:rPr lang="es" sz="1500" b="1" i="0" u="none">
                <a:solidFill>
                  <a:srgbClr val="17375E"/>
                </a:solidFill>
                <a:latin typeface="Arial Narrow"/>
                <a:ea typeface="Arial Narrow"/>
                <a:cs typeface="Arial Narrow"/>
                <a:sym typeface="Arial Narrow"/>
              </a:rPr>
            </a:br>
            <a:endParaRPr/>
          </a:p>
        </p:txBody>
      </p:sp>
      <p:sp>
        <p:nvSpPr>
          <p:cNvPr id="1590" name="Google Shape;1590;p132"/>
          <p:cNvSpPr txBox="1">
            <a:spLocks noGrp="1"/>
          </p:cNvSpPr>
          <p:nvPr>
            <p:ph type="body" idx="1"/>
          </p:nvPr>
        </p:nvSpPr>
        <p:spPr>
          <a:xfrm>
            <a:off x="3712521" y="576087"/>
            <a:ext cx="4974222" cy="388881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571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Velar por el buen funcionamiento de las redes computacionales existentes</a:t>
            </a:r>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Velar por el bien funcionamiento de la conectividad y telefonía.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Brindar soporte técnico computacional (Hardware y Software).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591" name="Google Shape;1591;p132"/>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592" name="Google Shape;1592;p13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93" name="Google Shape;1593;p13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594" name="Google Shape;1594;p13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pic>
        <p:nvPicPr>
          <p:cNvPr id="1599" name="Google Shape;1599;p13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00" name="Google Shape;1600;p133"/>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Transparencia</a:t>
            </a:r>
            <a:br>
              <a:rPr lang="es" sz="15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 </a:t>
            </a:r>
            <a:endParaRPr/>
          </a:p>
        </p:txBody>
      </p:sp>
      <p:sp>
        <p:nvSpPr>
          <p:cNvPr id="1601" name="Google Shape;1601;p133"/>
          <p:cNvSpPr txBox="1">
            <a:spLocks noGrp="1"/>
          </p:cNvSpPr>
          <p:nvPr>
            <p:ph type="body" idx="1"/>
          </p:nvPr>
        </p:nvSpPr>
        <p:spPr>
          <a:xfrm>
            <a:off x="3712521" y="576087"/>
            <a:ext cx="4974222" cy="388881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Administrar y coordinar todos los temas de Transparencia en el Departamento de Administración de Educación Municipal.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Administrar la labor de Transparencia Activa en el municipio, velando por que el cumplimiento a publicar, se haga de acuerdo al Reglamento Interno de Transparencia. </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Administrar todo el proceso de solicitudes de Información ingresadas al municipio, desde el ingreso hasta la firma de la respuesta por parte de la autoridad y su posterior despacho, de acuerdo a lo solicitado por el requirente. </a:t>
            </a:r>
            <a:endParaRPr/>
          </a:p>
        </p:txBody>
      </p:sp>
      <p:sp>
        <p:nvSpPr>
          <p:cNvPr id="1602" name="Google Shape;1602;p133"/>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03" name="Google Shape;1603;p13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04" name="Google Shape;1604;p13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05" name="Google Shape;1605;p13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3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460" name="Google Shape;460;p35"/>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461" name="Google Shape;461;p35"/>
          <p:cNvGrpSpPr/>
          <p:nvPr/>
        </p:nvGrpSpPr>
        <p:grpSpPr>
          <a:xfrm>
            <a:off x="2285900" y="1316835"/>
            <a:ext cx="3968974" cy="2532061"/>
            <a:chOff x="9070975" y="5400675"/>
            <a:chExt cx="15625763" cy="8861730"/>
          </a:xfrm>
        </p:grpSpPr>
        <p:cxnSp>
          <p:nvCxnSpPr>
            <p:cNvPr id="462" name="Google Shape;462;p35"/>
            <p:cNvCxnSpPr/>
            <p:nvPr/>
          </p:nvCxnSpPr>
          <p:spPr>
            <a:xfrm rot="10800000" flipH="1">
              <a:off x="17116426" y="6616742"/>
              <a:ext cx="14287" cy="1136689"/>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63" name="Google Shape;463;p35"/>
            <p:cNvSpPr txBox="1"/>
            <p:nvPr/>
          </p:nvSpPr>
          <p:spPr>
            <a:xfrm>
              <a:off x="14157325" y="5400675"/>
              <a:ext cx="5946775" cy="12160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Seguridad Pública</a:t>
              </a:r>
              <a:endParaRPr sz="400"/>
            </a:p>
          </p:txBody>
        </p:sp>
        <p:cxnSp>
          <p:nvCxnSpPr>
            <p:cNvPr id="464" name="Google Shape;464;p35"/>
            <p:cNvCxnSpPr/>
            <p:nvPr/>
          </p:nvCxnSpPr>
          <p:spPr>
            <a:xfrm>
              <a:off x="12433300" y="7764543"/>
              <a:ext cx="9290051"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465" name="Google Shape;465;p35"/>
            <p:cNvGrpSpPr/>
            <p:nvPr/>
          </p:nvGrpSpPr>
          <p:grpSpPr>
            <a:xfrm>
              <a:off x="9070975" y="7718505"/>
              <a:ext cx="6364287" cy="6543900"/>
              <a:chOff x="9070975" y="7718505"/>
              <a:chExt cx="6364287" cy="6543900"/>
            </a:xfrm>
          </p:grpSpPr>
          <p:sp>
            <p:nvSpPr>
              <p:cNvPr id="466" name="Google Shape;466;p35"/>
              <p:cNvSpPr txBox="1"/>
              <p:nvPr/>
            </p:nvSpPr>
            <p:spPr>
              <a:xfrm>
                <a:off x="9070975" y="8480531"/>
                <a:ext cx="6121400" cy="149230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Seguridad Ciudadana, Televigilancia y Comunicaciones</a:t>
                </a:r>
                <a:endParaRPr sz="400"/>
              </a:p>
            </p:txBody>
          </p:sp>
          <p:cxnSp>
            <p:nvCxnSpPr>
              <p:cNvPr id="467" name="Google Shape;467;p35"/>
              <p:cNvCxnSpPr/>
              <p:nvPr/>
            </p:nvCxnSpPr>
            <p:spPr>
              <a:xfrm rot="10800000">
                <a:off x="12433300" y="7718505"/>
                <a:ext cx="0" cy="773139"/>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468" name="Google Shape;468;p35"/>
              <p:cNvGrpSpPr/>
              <p:nvPr/>
            </p:nvGrpSpPr>
            <p:grpSpPr>
              <a:xfrm>
                <a:off x="11141075" y="9972833"/>
                <a:ext cx="4294187" cy="4289572"/>
                <a:chOff x="16864539" y="6269970"/>
                <a:chExt cx="4294187" cy="5761569"/>
              </a:xfrm>
            </p:grpSpPr>
            <p:sp>
              <p:nvSpPr>
                <p:cNvPr id="469" name="Google Shape;469;p35"/>
                <p:cNvSpPr txBox="1"/>
                <p:nvPr/>
              </p:nvSpPr>
              <p:spPr>
                <a:xfrm>
                  <a:off x="17274114" y="7107977"/>
                  <a:ext cx="3852862" cy="140307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Monitorio de Cámaras de Televigilancia</a:t>
                  </a:r>
                  <a:endParaRPr sz="400"/>
                </a:p>
              </p:txBody>
            </p:sp>
            <p:sp>
              <p:nvSpPr>
                <p:cNvPr id="470" name="Google Shape;470;p35"/>
                <p:cNvSpPr txBox="1"/>
                <p:nvPr/>
              </p:nvSpPr>
              <p:spPr>
                <a:xfrm>
                  <a:off x="17278876" y="8841566"/>
                  <a:ext cx="3854450" cy="140094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Resguardo del Patrimonio Público</a:t>
                  </a:r>
                  <a:endParaRPr sz="400"/>
                </a:p>
              </p:txBody>
            </p:sp>
            <p:cxnSp>
              <p:nvCxnSpPr>
                <p:cNvPr id="471" name="Google Shape;471;p35"/>
                <p:cNvCxnSpPr/>
                <p:nvPr/>
              </p:nvCxnSpPr>
              <p:spPr>
                <a:xfrm>
                  <a:off x="16869301" y="9540972"/>
                  <a:ext cx="409575" cy="213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72" name="Google Shape;472;p35"/>
                <p:cNvCxnSpPr/>
                <p:nvPr/>
              </p:nvCxnSpPr>
              <p:spPr>
                <a:xfrm>
                  <a:off x="16864539" y="11302280"/>
                  <a:ext cx="1965325" cy="426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73" name="Google Shape;473;p35"/>
                <p:cNvSpPr txBox="1"/>
                <p:nvPr/>
              </p:nvSpPr>
              <p:spPr>
                <a:xfrm>
                  <a:off x="17305864" y="10630594"/>
                  <a:ext cx="3852862" cy="140094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Seguridad de las Personas</a:t>
                  </a:r>
                  <a:endParaRPr sz="400"/>
                </a:p>
              </p:txBody>
            </p:sp>
            <p:cxnSp>
              <p:nvCxnSpPr>
                <p:cNvPr id="474" name="Google Shape;474;p35"/>
                <p:cNvCxnSpPr/>
                <p:nvPr/>
              </p:nvCxnSpPr>
              <p:spPr>
                <a:xfrm rot="10800000">
                  <a:off x="16864539" y="6269970"/>
                  <a:ext cx="0" cy="503231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75" name="Google Shape;475;p35"/>
                <p:cNvCxnSpPr/>
                <p:nvPr/>
              </p:nvCxnSpPr>
              <p:spPr>
                <a:xfrm>
                  <a:off x="16864539" y="7809516"/>
                  <a:ext cx="409575"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grpSp>
          <p:nvGrpSpPr>
            <p:cNvPr id="476" name="Google Shape;476;p35"/>
            <p:cNvGrpSpPr/>
            <p:nvPr/>
          </p:nvGrpSpPr>
          <p:grpSpPr>
            <a:xfrm>
              <a:off x="18749963" y="7764543"/>
              <a:ext cx="5946775" cy="6310530"/>
              <a:chOff x="18749963" y="7764543"/>
              <a:chExt cx="5946775" cy="6310530"/>
            </a:xfrm>
          </p:grpSpPr>
          <p:sp>
            <p:nvSpPr>
              <p:cNvPr id="477" name="Google Shape;477;p35"/>
              <p:cNvSpPr txBox="1"/>
              <p:nvPr/>
            </p:nvSpPr>
            <p:spPr>
              <a:xfrm>
                <a:off x="18749963" y="8437666"/>
                <a:ext cx="5946775" cy="153516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de Convivencia Comunitaria</a:t>
                </a:r>
                <a:endParaRPr sz="400"/>
              </a:p>
            </p:txBody>
          </p:sp>
          <p:cxnSp>
            <p:nvCxnSpPr>
              <p:cNvPr id="478" name="Google Shape;478;p35"/>
              <p:cNvCxnSpPr/>
              <p:nvPr/>
            </p:nvCxnSpPr>
            <p:spPr>
              <a:xfrm rot="10800000">
                <a:off x="21723351" y="7764543"/>
                <a:ext cx="0" cy="67312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479" name="Google Shape;479;p35"/>
              <p:cNvGrpSpPr/>
              <p:nvPr/>
            </p:nvGrpSpPr>
            <p:grpSpPr>
              <a:xfrm>
                <a:off x="19524663" y="9983944"/>
                <a:ext cx="4294188" cy="4091129"/>
                <a:chOff x="16736317" y="7378653"/>
                <a:chExt cx="4294188" cy="5438131"/>
              </a:xfrm>
            </p:grpSpPr>
            <p:sp>
              <p:nvSpPr>
                <p:cNvPr id="480" name="Google Shape;480;p35"/>
                <p:cNvSpPr txBox="1"/>
                <p:nvPr/>
              </p:nvSpPr>
              <p:spPr>
                <a:xfrm>
                  <a:off x="17147480" y="7923099"/>
                  <a:ext cx="3851275" cy="140332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Unidad de Acompañamiento a Víctimas de Delito</a:t>
                  </a:r>
                  <a:endParaRPr sz="400"/>
                </a:p>
              </p:txBody>
            </p:sp>
            <p:sp>
              <p:nvSpPr>
                <p:cNvPr id="481" name="Google Shape;481;p35"/>
                <p:cNvSpPr txBox="1"/>
                <p:nvPr/>
              </p:nvSpPr>
              <p:spPr>
                <a:xfrm>
                  <a:off x="17152242" y="9657730"/>
                  <a:ext cx="3852863" cy="136955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Programa Seguridad CC_SENDA Previene</a:t>
                  </a:r>
                  <a:endParaRPr sz="400"/>
                </a:p>
              </p:txBody>
            </p:sp>
            <p:cxnSp>
              <p:nvCxnSpPr>
                <p:cNvPr id="482" name="Google Shape;482;p35"/>
                <p:cNvCxnSpPr/>
                <p:nvPr/>
              </p:nvCxnSpPr>
              <p:spPr>
                <a:xfrm>
                  <a:off x="16742667" y="10356225"/>
                  <a:ext cx="409575" cy="211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83" name="Google Shape;483;p35"/>
                <p:cNvCxnSpPr/>
                <p:nvPr/>
              </p:nvCxnSpPr>
              <p:spPr>
                <a:xfrm>
                  <a:off x="16737905" y="12086635"/>
                  <a:ext cx="1963737" cy="422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84" name="Google Shape;484;p35"/>
                <p:cNvSpPr txBox="1"/>
                <p:nvPr/>
              </p:nvSpPr>
              <p:spPr>
                <a:xfrm>
                  <a:off x="17179230" y="11415574"/>
                  <a:ext cx="3851275" cy="140121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Programa Seguridad CC_OPD Municipal</a:t>
                  </a:r>
                  <a:endParaRPr sz="400"/>
                </a:p>
              </p:txBody>
            </p:sp>
            <p:cxnSp>
              <p:nvCxnSpPr>
                <p:cNvPr id="485" name="Google Shape;485;p35"/>
                <p:cNvCxnSpPr/>
                <p:nvPr/>
              </p:nvCxnSpPr>
              <p:spPr>
                <a:xfrm rot="10800000">
                  <a:off x="16736317" y="7378653"/>
                  <a:ext cx="1588" cy="470798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86" name="Google Shape;486;p35"/>
                <p:cNvCxnSpPr/>
                <p:nvPr/>
              </p:nvCxnSpPr>
              <p:spPr>
                <a:xfrm>
                  <a:off x="16737905" y="8623704"/>
                  <a:ext cx="409575"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grpSp>
      <p:sp>
        <p:nvSpPr>
          <p:cNvPr id="487" name="Google Shape;487;p3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488" name="Google Shape;488;p35">
            <a:hlinkClick r:id="rId7"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pic>
        <p:nvPicPr>
          <p:cNvPr id="1610" name="Google Shape;1610;p13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11" name="Google Shape;1611;p134"/>
          <p:cNvSpPr txBox="1">
            <a:spLocks noGrp="1"/>
          </p:cNvSpPr>
          <p:nvPr>
            <p:ph type="title"/>
          </p:nvPr>
        </p:nvSpPr>
        <p:spPr>
          <a:xfrm>
            <a:off x="237098" y="431838"/>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Servicios Sociales</a:t>
            </a:r>
            <a:br>
              <a:rPr lang="es" sz="1500" b="1" i="0" u="none">
                <a:solidFill>
                  <a:srgbClr val="17375E"/>
                </a:solidFill>
                <a:latin typeface="Arial Narrow"/>
                <a:ea typeface="Arial Narrow"/>
                <a:cs typeface="Arial Narrow"/>
                <a:sym typeface="Arial Narrow"/>
              </a:rPr>
            </a:br>
            <a:endParaRPr/>
          </a:p>
        </p:txBody>
      </p:sp>
      <p:sp>
        <p:nvSpPr>
          <p:cNvPr id="1612" name="Google Shape;1612;p134"/>
          <p:cNvSpPr txBox="1">
            <a:spLocks noGrp="1"/>
          </p:cNvSpPr>
          <p:nvPr>
            <p:ph type="body" idx="1"/>
          </p:nvPr>
        </p:nvSpPr>
        <p:spPr>
          <a:xfrm>
            <a:off x="3712521" y="431838"/>
            <a:ext cx="4974222" cy="4033062"/>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Asesorar al Departamento de Administración de Educación Municipal para mejorar las condiciones socio económicas de los educandos y su entorno familiar.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Organizar, administrar y ejecutar sistemas de estratificación social, a fin de focalizar adecuadamente los beneficios sociales y subsidios.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Elaborar diagnósticos sociales que permitan identificar, cuantificar y localizar los problemas socioeconómicos que afecten a la comunidad, manteniendo registros específicos actualizados.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Difundir los diferentes beneficios y becas para estudiantes de la comuna, orientar sobre postulaciones, realizar evaluaciones socioeconómicas del postulante, administrar dicho proceso, coordinar con los diversos servicios involucrados.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Evaluación social de postulantes a otros beneficios asignados a través de otros Departamentos Municipales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Proporcionar atenciones necesarias a los estudiantes y sus grupos familiares vulnerables mediante la ejecución de programas sociales de carácter integral.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Coordinar las acciones sociales tendientes a la superación de situaciones de vulnerabilidad de los alumnos y su entorno familiar en aspectos como educación salud, vivienda, alimentación, y otros.</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Cumplir las demás tareas que le asigne la Dirección del Departamento de Educación Municipal o el Alcalde. </a:t>
            </a:r>
            <a:endParaRPr/>
          </a:p>
        </p:txBody>
      </p:sp>
      <p:sp>
        <p:nvSpPr>
          <p:cNvPr id="1613" name="Google Shape;1613;p134"/>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14" name="Google Shape;1614;p13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15" name="Google Shape;1615;p13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16" name="Google Shape;1616;p13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1621" name="Google Shape;1621;p13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22" name="Google Shape;1622;p135"/>
          <p:cNvSpPr txBox="1">
            <a:spLocks noGrp="1"/>
          </p:cNvSpPr>
          <p:nvPr>
            <p:ph type="title"/>
          </p:nvPr>
        </p:nvSpPr>
        <p:spPr>
          <a:xfrm>
            <a:off x="237098" y="692665"/>
            <a:ext cx="3173405" cy="14883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Deporte y Recreación</a:t>
            </a:r>
            <a:br>
              <a:rPr lang="es" sz="1500" b="1" i="0" u="none">
                <a:solidFill>
                  <a:srgbClr val="17375E"/>
                </a:solidFill>
                <a:latin typeface="Arial Narrow"/>
                <a:ea typeface="Arial Narrow"/>
                <a:cs typeface="Arial Narrow"/>
                <a:sym typeface="Arial Narrow"/>
              </a:rPr>
            </a:br>
            <a:endParaRPr/>
          </a:p>
        </p:txBody>
      </p:sp>
      <p:sp>
        <p:nvSpPr>
          <p:cNvPr id="1623" name="Google Shape;1623;p135"/>
          <p:cNvSpPr txBox="1">
            <a:spLocks noGrp="1"/>
          </p:cNvSpPr>
          <p:nvPr>
            <p:ph type="body" idx="1"/>
          </p:nvPr>
        </p:nvSpPr>
        <p:spPr>
          <a:xfrm>
            <a:off x="3712521" y="781573"/>
            <a:ext cx="4974222" cy="3683327"/>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Generar, promover y desarrollar actividades que promuevan la práctica del deporte en la comunidad;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Generar, promover y desarrollar actividades recreativas que permitan la sana convivencia y la integración social de la comunidad;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Elaborar y desarrollar programas de capacitación técnica y práctica que permitan apoyar el desarrollo del deporte en la comuna;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Potenciar la organización deportiva, promoviendo la capacidad de gestión de sus dirigentes;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Administrar los recintos deportivos</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624" name="Google Shape;1624;p135"/>
          <p:cNvSpPr txBox="1">
            <a:spLocks noGrp="1"/>
          </p:cNvSpPr>
          <p:nvPr>
            <p:ph type="body" idx="1"/>
          </p:nvPr>
        </p:nvSpPr>
        <p:spPr>
          <a:xfrm>
            <a:off x="291937" y="2283482"/>
            <a:ext cx="3173405" cy="2311152"/>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Tiene por objetivo incentivar y desarrollar actividades deportivas y recreativas como medio de desarrollo personal y de integración social</a:t>
            </a: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25" name="Google Shape;1625;p13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26" name="Google Shape;1626;p13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27" name="Google Shape;1627;p13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pic>
        <p:nvPicPr>
          <p:cNvPr id="1632" name="Google Shape;1632;p13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33" name="Google Shape;1633;p136"/>
          <p:cNvSpPr txBox="1">
            <a:spLocks noGrp="1"/>
          </p:cNvSpPr>
          <p:nvPr>
            <p:ph type="title"/>
          </p:nvPr>
        </p:nvSpPr>
        <p:spPr>
          <a:xfrm>
            <a:off x="237098" y="431838"/>
            <a:ext cx="3173405" cy="174912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Arte y Cultura</a:t>
            </a:r>
            <a:br>
              <a:rPr lang="es" sz="1500" b="1" i="0" u="none">
                <a:solidFill>
                  <a:srgbClr val="17375E"/>
                </a:solidFill>
                <a:latin typeface="Arial Narrow"/>
                <a:ea typeface="Arial Narrow"/>
                <a:cs typeface="Arial Narrow"/>
                <a:sym typeface="Arial Narrow"/>
              </a:rPr>
            </a:br>
            <a:endParaRPr/>
          </a:p>
        </p:txBody>
      </p:sp>
      <p:sp>
        <p:nvSpPr>
          <p:cNvPr id="1634" name="Google Shape;1634;p136"/>
          <p:cNvSpPr txBox="1">
            <a:spLocks noGrp="1"/>
          </p:cNvSpPr>
          <p:nvPr>
            <p:ph type="body" idx="1"/>
          </p:nvPr>
        </p:nvSpPr>
        <p:spPr>
          <a:xfrm>
            <a:off x="3712521" y="781573"/>
            <a:ext cx="4974222" cy="3683327"/>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Organizar y promover las actividades culturales y expresiones artísticas;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Satisfacer las necesidades culturales de la comunidad, en las diferentes áreas a desarrollar;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Identificar y resguardar el patrimonio cultural de la comuna;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Cumplir las funciones que se le encomiende al municipio relacionado con las bibliotecas públicas, de conformidad con los convenios que se suscriba sobre la materia;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Coordinar su acción con las corporaciones culturales que el municipio integre;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Establecer contacto con otras instituciones que desarrollen actividades similares con fines de intercambio y programación de actividades.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Administrar los recintos culturales.</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635" name="Google Shape;1635;p136"/>
          <p:cNvSpPr txBox="1">
            <a:spLocks noGrp="1"/>
          </p:cNvSpPr>
          <p:nvPr>
            <p:ph type="body" idx="1"/>
          </p:nvPr>
        </p:nvSpPr>
        <p:spPr>
          <a:xfrm>
            <a:off x="291937" y="2180965"/>
            <a:ext cx="3173405" cy="2413668"/>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Tiene por objetivo contribuir, fomentar e impulsar el desarrollo cultural de la comuna a través de la difusión y promoción de las distintas expresiones de las artes, del conocimiento y de las ciencias. </a:t>
            </a: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900"/>
              <a:buNone/>
            </a:pPr>
            <a:r>
              <a:rPr lang="es" sz="900" b="0" i="0" u="none">
                <a:solidFill>
                  <a:schemeClr val="dk1"/>
                </a:solidFill>
                <a:latin typeface="Calibri"/>
                <a:ea typeface="Calibri"/>
                <a:cs typeface="Calibri"/>
                <a:sym typeface="Calibri"/>
              </a:rPr>
              <a:t>La oficina de Arte y Cultura tiene a su cargo</a:t>
            </a:r>
            <a:endParaRPr/>
          </a:p>
          <a:p>
            <a:pPr marL="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Calibri"/>
                <a:ea typeface="Calibri"/>
                <a:cs typeface="Calibri"/>
                <a:sym typeface="Calibri"/>
              </a:rPr>
              <a:t>Unidad de Patrimonio</a:t>
            </a:r>
            <a:endParaRPr/>
          </a:p>
          <a:p>
            <a:pPr marL="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Calibri"/>
                <a:ea typeface="Calibri"/>
                <a:cs typeface="Calibri"/>
                <a:sym typeface="Calibri"/>
              </a:rPr>
              <a:t>Unidad de Artes Integradas</a:t>
            </a:r>
            <a:endParaRPr/>
          </a:p>
          <a:p>
            <a:pPr marL="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Calibri"/>
                <a:ea typeface="Calibri"/>
                <a:cs typeface="Calibri"/>
                <a:sym typeface="Calibri"/>
              </a:rPr>
              <a:t>Biblioteca</a:t>
            </a:r>
            <a:endParaRPr sz="9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36" name="Google Shape;1636;p13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37" name="Google Shape;1637;p13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38" name="Google Shape;1638;p13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pic>
        <p:nvPicPr>
          <p:cNvPr id="1643" name="Google Shape;1643;p13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44" name="Google Shape;1644;p137"/>
          <p:cNvSpPr txBox="1">
            <a:spLocks noGrp="1"/>
          </p:cNvSpPr>
          <p:nvPr>
            <p:ph type="title"/>
          </p:nvPr>
        </p:nvSpPr>
        <p:spPr>
          <a:xfrm>
            <a:off x="237100" y="431850"/>
            <a:ext cx="3173400" cy="18528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Arte y Cultura, </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Unidad de Patrimonio</a:t>
            </a:r>
            <a:br>
              <a:rPr lang="es" sz="1500" b="1" i="0" u="none">
                <a:solidFill>
                  <a:srgbClr val="17375E"/>
                </a:solidFill>
                <a:latin typeface="Arial Narrow"/>
                <a:ea typeface="Arial Narrow"/>
                <a:cs typeface="Arial Narrow"/>
                <a:sym typeface="Arial Narrow"/>
              </a:rPr>
            </a:br>
            <a:endParaRPr/>
          </a:p>
        </p:txBody>
      </p:sp>
      <p:sp>
        <p:nvSpPr>
          <p:cNvPr id="1645" name="Google Shape;1645;p137"/>
          <p:cNvSpPr txBox="1">
            <a:spLocks noGrp="1"/>
          </p:cNvSpPr>
          <p:nvPr>
            <p:ph type="body" idx="1"/>
          </p:nvPr>
        </p:nvSpPr>
        <p:spPr>
          <a:xfrm>
            <a:off x="3712521" y="781573"/>
            <a:ext cx="4974222" cy="3683327"/>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Planificar sistemáticamente el archivo patrimonial y las actividades del Museo Arqueológico y Antropológico de Casablanca.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Resguardar y llevar registro fotográfico, inventario de piezas archivísticas e inventario de los objetos donados;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Recopilación catalogación y transcripción de archivos sonoros del encuentro de payadores para el Archivo Patrimonial.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Restauración de piezas y objetos que forman parte del inventario del Museo Arqueológico y Antropológico de Casablanca.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Coordinar con el Departamento del cual depende la organización, la producción y el desarrollo de actividades que se desarrollen en el Museo.</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Velar por la conservación, mantención, limpieza y óptima presentación del Museo Arqueológico y Antropológico de Casablanca.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Efectuar la difusión a través de la Oficina de Relaciones Públicas de todos los eventos que se realicen.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646" name="Google Shape;1646;p137"/>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47" name="Google Shape;1647;p13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48" name="Google Shape;1648;p13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49" name="Google Shape;1649;p13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pic>
        <p:nvPicPr>
          <p:cNvPr id="1654" name="Google Shape;1654;p13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55" name="Google Shape;1655;p138"/>
          <p:cNvSpPr txBox="1">
            <a:spLocks noGrp="1"/>
          </p:cNvSpPr>
          <p:nvPr>
            <p:ph type="title"/>
          </p:nvPr>
        </p:nvSpPr>
        <p:spPr>
          <a:xfrm>
            <a:off x="237100" y="431849"/>
            <a:ext cx="3173400" cy="18906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Arte y Cultura, </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Unidad de Artes Integradas</a:t>
            </a:r>
            <a:br>
              <a:rPr lang="es" sz="1500" b="1" i="0" u="none">
                <a:solidFill>
                  <a:srgbClr val="17375E"/>
                </a:solidFill>
                <a:latin typeface="Arial Narrow"/>
                <a:ea typeface="Arial Narrow"/>
                <a:cs typeface="Arial Narrow"/>
                <a:sym typeface="Arial Narrow"/>
              </a:rPr>
            </a:br>
            <a:endParaRPr/>
          </a:p>
        </p:txBody>
      </p:sp>
      <p:sp>
        <p:nvSpPr>
          <p:cNvPr id="1656" name="Google Shape;1656;p138"/>
          <p:cNvSpPr txBox="1">
            <a:spLocks noGrp="1"/>
          </p:cNvSpPr>
          <p:nvPr>
            <p:ph type="body" idx="1"/>
          </p:nvPr>
        </p:nvSpPr>
        <p:spPr>
          <a:xfrm>
            <a:off x="3712521" y="576087"/>
            <a:ext cx="4974222" cy="388881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Coordinar con el Departamento del cual depende la organización, la producción y presentación de los espectáculos y actividades que se desarrollen ya sea en el Teatro Municipal y dependencias o en el Centro Cultural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Desarrollar actividades de extensión y difusión de actos culturales, interactuar con otros Centros Culturales o Teatros o Departamentos de Educación, compartiendo estrategias, espectáculos, eventos, muestras, o exposiciones que se realicen en diversos recintos culturales (teatros, museos o centros culturales) en la comuna u otras comunas o regiones.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Velar por la conservación, mantención, limpieza y óptima presentación del recinto Centro Cultural y Teatro Municipal para los usuarios y productores de espectáculos;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Entregar y recepcionar el recinto en conformidad con los usuarios;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Supervisar y controlar la mantención y mejoramiento del equipo técnico del Teatro y Centro Cultural; Velar por la reposición de insumos y activos del Teatro y Centro Cultural; Retiro y restitución de especies de exhibición para muestras a desarrollar en los mismos recintos.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Coordinar los turnos y actividades a desarrollar, tanto con los funcionarios del Centro Cultural y Teatro Municipal;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Efectuar la difusión a través de la Oficina de Relaciones Públicas de todos los eventos que se realicen.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657" name="Google Shape;1657;p138"/>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58" name="Google Shape;1658;p13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59" name="Google Shape;1659;p13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60" name="Google Shape;1660;p13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pic>
        <p:nvPicPr>
          <p:cNvPr id="1665" name="Google Shape;1665;p13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66" name="Google Shape;1666;p139"/>
          <p:cNvSpPr txBox="1">
            <a:spLocks noGrp="1"/>
          </p:cNvSpPr>
          <p:nvPr>
            <p:ph type="title"/>
          </p:nvPr>
        </p:nvSpPr>
        <p:spPr>
          <a:xfrm>
            <a:off x="237098" y="431838"/>
            <a:ext cx="3173405" cy="199589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Arte y Cultura, </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Biblioteca</a:t>
            </a:r>
            <a:br>
              <a:rPr lang="es" sz="1500" b="1" i="0" u="none">
                <a:solidFill>
                  <a:srgbClr val="17375E"/>
                </a:solidFill>
                <a:latin typeface="Arial Narrow"/>
                <a:ea typeface="Arial Narrow"/>
                <a:cs typeface="Arial Narrow"/>
                <a:sym typeface="Arial Narrow"/>
              </a:rPr>
            </a:br>
            <a:endParaRPr/>
          </a:p>
        </p:txBody>
      </p:sp>
      <p:sp>
        <p:nvSpPr>
          <p:cNvPr id="1667" name="Google Shape;1667;p139"/>
          <p:cNvSpPr txBox="1">
            <a:spLocks noGrp="1"/>
          </p:cNvSpPr>
          <p:nvPr>
            <p:ph type="body" idx="1"/>
          </p:nvPr>
        </p:nvSpPr>
        <p:spPr>
          <a:xfrm>
            <a:off x="3712521" y="904955"/>
            <a:ext cx="4974222" cy="355994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Velar por la conservación del patrimonio bibliográfico, como su mantención, limpieza e inventario, para la óptima prestación del servicio a los usuarios;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Organizar un sistema de registro de incorporación de socios de la Biblioteca controlando su funcionamiento;</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Planificar los requerimientos bibliográficos y de revistas, para mejorar, incrementar y actualizar la colección existente en la Biblioteca;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Controlar y verificar que todos los bienes de terceros que se tengan en custodia, producto de una exposición u otra expresión artística, se encuentren debidamente asegurados</a:t>
            </a:r>
            <a:endParaRPr/>
          </a:p>
        </p:txBody>
      </p:sp>
      <p:sp>
        <p:nvSpPr>
          <p:cNvPr id="1668" name="Google Shape;1668;p139"/>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69" name="Google Shape;1669;p13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70" name="Google Shape;1670;p13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71" name="Google Shape;1671;p13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pic>
        <p:nvPicPr>
          <p:cNvPr id="1676" name="Google Shape;1676;p14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77" name="Google Shape;1677;p140"/>
          <p:cNvSpPr txBox="1">
            <a:spLocks noGrp="1"/>
          </p:cNvSpPr>
          <p:nvPr>
            <p:ph type="title"/>
          </p:nvPr>
        </p:nvSpPr>
        <p:spPr>
          <a:xfrm>
            <a:off x="237098" y="431838"/>
            <a:ext cx="3173405" cy="169378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Asistencia y Rehabilitación</a:t>
            </a:r>
            <a:br>
              <a:rPr lang="es" sz="1500" b="1" i="0" u="none">
                <a:solidFill>
                  <a:srgbClr val="17375E"/>
                </a:solidFill>
                <a:latin typeface="Arial Narrow"/>
                <a:ea typeface="Arial Narrow"/>
                <a:cs typeface="Arial Narrow"/>
                <a:sym typeface="Arial Narrow"/>
              </a:rPr>
            </a:br>
            <a:endParaRPr/>
          </a:p>
        </p:txBody>
      </p:sp>
      <p:sp>
        <p:nvSpPr>
          <p:cNvPr id="1678" name="Google Shape;1678;p140"/>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Fortalecer la comprensión de la dimensión formativa de la Convivencia Escolar en todo el sistema educativo, y resituarla como el componente central de la gestión institucional.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Fortalecer la enseñanza de los conocimientos, habilidades, actitudes y valores propuestos en los Objetivos Transversales, como los aprendizajes básicos para el ejercicio de la Convivencia Escolar. c) Promover el compromiso y la participación de la Comunidad Educativa, en la construcción de un proyecto institucional que tenga como componente central la Convivencia Escolar, y el ejercicio de los derechos y deberes de cada uno de los actores.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Fomentar en todos los actores sociales y de la Comunidad Educativa, una comprensión compartida de la prevención, la resolución de conflictos y la violencia escolar, incluido el acoso sistemático o bullying, desde una perspectiva formativa.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Promover una comprensión formativa de la Convivencia Escolar en las estrategias y acciones preventivas que implementa el intersector u otras instituciones en las comunidades educativas.</a:t>
            </a:r>
            <a:endParaRPr/>
          </a:p>
        </p:txBody>
      </p:sp>
      <p:sp>
        <p:nvSpPr>
          <p:cNvPr id="1679" name="Google Shape;1679;p140"/>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80" name="Google Shape;1680;p14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81" name="Google Shape;1681;p14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82" name="Google Shape;1682;p14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1687" name="Google Shape;1687;p14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88" name="Google Shape;1688;p141"/>
          <p:cNvSpPr txBox="1">
            <a:spLocks noGrp="1"/>
          </p:cNvSpPr>
          <p:nvPr>
            <p:ph type="title"/>
          </p:nvPr>
        </p:nvSpPr>
        <p:spPr>
          <a:xfrm>
            <a:off x="237098" y="431838"/>
            <a:ext cx="3173405" cy="169378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Mantención y Movilización </a:t>
            </a:r>
            <a:br>
              <a:rPr lang="es" sz="1500" b="1" i="0" u="none">
                <a:solidFill>
                  <a:srgbClr val="17375E"/>
                </a:solidFill>
                <a:latin typeface="Arial Narrow"/>
                <a:ea typeface="Arial Narrow"/>
                <a:cs typeface="Arial Narrow"/>
                <a:sym typeface="Arial Narrow"/>
              </a:rPr>
            </a:br>
            <a:endParaRPr/>
          </a:p>
        </p:txBody>
      </p:sp>
      <p:sp>
        <p:nvSpPr>
          <p:cNvPr id="1689" name="Google Shape;1689;p141"/>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El Departamento de Mantención y Movilización tiene su cargo las siguientes oficinas:</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Seguridad y Prevención de Riesgo</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Reparación y Mantención</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Movilización</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690" name="Google Shape;1690;p141"/>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691" name="Google Shape;1691;p14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92" name="Google Shape;1692;p14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693" name="Google Shape;1693;p14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14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699" name="Google Shape;1699;p142"/>
          <p:cNvSpPr txBox="1">
            <a:spLocks noGrp="1"/>
          </p:cNvSpPr>
          <p:nvPr>
            <p:ph type="title"/>
          </p:nvPr>
        </p:nvSpPr>
        <p:spPr>
          <a:xfrm>
            <a:off x="237098" y="431838"/>
            <a:ext cx="3173405" cy="187250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Seguridad y Prevención de Riesgo</a:t>
            </a:r>
            <a:br>
              <a:rPr lang="es" sz="1500" b="1" i="0" u="none">
                <a:solidFill>
                  <a:srgbClr val="17375E"/>
                </a:solidFill>
                <a:latin typeface="Arial Narrow"/>
                <a:ea typeface="Arial Narrow"/>
                <a:cs typeface="Arial Narrow"/>
                <a:sym typeface="Arial Narrow"/>
              </a:rPr>
            </a:br>
            <a:endParaRPr/>
          </a:p>
        </p:txBody>
      </p:sp>
      <p:sp>
        <p:nvSpPr>
          <p:cNvPr id="1700" name="Google Shape;1700;p142"/>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Proponer las medidas de higiene y seguridad que sirvan para la prevención de Riesgos Laborales para su aplicación en dependencias del Departamento de Educación Municipal, establecimientos educacionales, dependencias de actividades extra programáticas y extra escolares, destinadas a funcionarios, docentes, paradocentes, educandos y a la comunidad escolar en general.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Promover y difundir las medidas de prevención destinadas a evitar riegos de seguridad para su aplicación en dependencias del Departamento de Educación Municipal, establecimientos educacionales, dependencias de actividades extra programáticas y extra escolares, destinadas a funcionarios, docentes, paradocentes, educandos y a la comunidad escolar en general.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Vigilar cumplimiento de las medidas de prevención, higiene y seguridad.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Identificar e investigar causas de accidentes y enfermedades profesionales.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Cumplir funciones o misiones que haya encomendado el Alcalde o la Dirección de Educación Municipal.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Promover la realización de cursos de capacitación para los trabajadores.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01" name="Google Shape;1701;p142"/>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02" name="Google Shape;1702;p14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03" name="Google Shape;1703;p14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04" name="Google Shape;1704;p14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pic>
        <p:nvPicPr>
          <p:cNvPr id="1709" name="Google Shape;1709;p14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10" name="Google Shape;1710;p143"/>
          <p:cNvSpPr txBox="1">
            <a:spLocks noGrp="1"/>
          </p:cNvSpPr>
          <p:nvPr>
            <p:ph type="title"/>
          </p:nvPr>
        </p:nvSpPr>
        <p:spPr>
          <a:xfrm>
            <a:off x="237098" y="431838"/>
            <a:ext cx="3173400" cy="16938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Reparación y Mantención</a:t>
            </a:r>
            <a:br>
              <a:rPr lang="es" sz="1500" b="1" i="0" u="none">
                <a:solidFill>
                  <a:srgbClr val="17375E"/>
                </a:solidFill>
                <a:latin typeface="Arial Narrow"/>
                <a:ea typeface="Arial Narrow"/>
                <a:cs typeface="Arial Narrow"/>
                <a:sym typeface="Arial Narrow"/>
              </a:rPr>
            </a:br>
            <a:endParaRPr/>
          </a:p>
        </p:txBody>
      </p:sp>
      <p:sp>
        <p:nvSpPr>
          <p:cNvPr id="1711" name="Google Shape;1711;p143"/>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Procurar el buen estado de las dependencias del Departamento de Educación Municipal. Establecimientos Educacionales, Arreas destinadas al desarrollo de actividades extra programáticas y extraescolares y demás recintos que sean de dependencia del Departamento de Educación Municipal.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Velará porque cada dependencia no sufra deterioro físico por el transcurso del tiempo o de clima o de siniestros, proponiendo un plan de mantenimiento general y particular para cada uno de los espacios mencionados.</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Deberá tomar las medidas necesarias para la reparación de cualquier deterioro físico que sufra alguno de los inmuebles ya especificados, sean estos de tipo estructural, eléctrico, alcantarillado, ventilación, calefacción, puertas etc.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Velar por mantener en perfecto estado los dispositivos de seguridad de tales dependencias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Controlar y fiscalizar el uso correcto de los materiales de aseo y otros a su cargo;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12" name="Google Shape;1712;p143"/>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13" name="Google Shape;1713;p14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14" name="Google Shape;1714;p14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15" name="Google Shape;1715;p14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494" name="Google Shape;494;p36"/>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495" name="Google Shape;495;p36"/>
          <p:cNvGrpSpPr/>
          <p:nvPr/>
        </p:nvGrpSpPr>
        <p:grpSpPr>
          <a:xfrm>
            <a:off x="2874210" y="1707395"/>
            <a:ext cx="3471794" cy="1142194"/>
            <a:chOff x="8422926" y="3849990"/>
            <a:chExt cx="7299743" cy="2387523"/>
          </a:xfrm>
        </p:grpSpPr>
        <p:cxnSp>
          <p:nvCxnSpPr>
            <p:cNvPr id="496" name="Google Shape;496;p36"/>
            <p:cNvCxnSpPr/>
            <p:nvPr/>
          </p:nvCxnSpPr>
          <p:spPr>
            <a:xfrm rot="10800000" flipH="1">
              <a:off x="12181319" y="4485272"/>
              <a:ext cx="6783" cy="592614"/>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97" name="Google Shape;497;p36"/>
            <p:cNvSpPr txBox="1"/>
            <p:nvPr/>
          </p:nvSpPr>
          <p:spPr>
            <a:xfrm>
              <a:off x="10799370" y="3849990"/>
              <a:ext cx="2777463" cy="63528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Salud </a:t>
              </a:r>
              <a:endParaRPr sz="400"/>
            </a:p>
          </p:txBody>
        </p:sp>
        <p:grpSp>
          <p:nvGrpSpPr>
            <p:cNvPr id="498" name="Google Shape;498;p36"/>
            <p:cNvGrpSpPr/>
            <p:nvPr/>
          </p:nvGrpSpPr>
          <p:grpSpPr>
            <a:xfrm>
              <a:off x="8422926" y="5060819"/>
              <a:ext cx="7299743" cy="1176694"/>
              <a:chOff x="8422926" y="5060819"/>
              <a:chExt cx="7299743" cy="1176694"/>
            </a:xfrm>
          </p:grpSpPr>
          <p:sp>
            <p:nvSpPr>
              <p:cNvPr id="499" name="Google Shape;499;p36"/>
              <p:cNvSpPr txBox="1"/>
              <p:nvPr/>
            </p:nvSpPr>
            <p:spPr>
              <a:xfrm>
                <a:off x="12945206" y="5436299"/>
                <a:ext cx="2777463" cy="801214"/>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Asesoría Técnica</a:t>
                </a:r>
                <a:endParaRPr sz="400"/>
              </a:p>
            </p:txBody>
          </p:sp>
          <p:sp>
            <p:nvSpPr>
              <p:cNvPr id="500" name="Google Shape;500;p36"/>
              <p:cNvSpPr txBox="1"/>
              <p:nvPr/>
            </p:nvSpPr>
            <p:spPr>
              <a:xfrm>
                <a:off x="8422926" y="5459056"/>
                <a:ext cx="3445547" cy="77845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de Administración y Finanzas Sector Salud</a:t>
                </a:r>
                <a:endParaRPr sz="400"/>
              </a:p>
            </p:txBody>
          </p:sp>
          <p:cxnSp>
            <p:nvCxnSpPr>
              <p:cNvPr id="501" name="Google Shape;501;p36"/>
              <p:cNvCxnSpPr/>
              <p:nvPr/>
            </p:nvCxnSpPr>
            <p:spPr>
              <a:xfrm>
                <a:off x="9993939" y="5085472"/>
                <a:ext cx="4339998"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02" name="Google Shape;502;p36"/>
              <p:cNvCxnSpPr/>
              <p:nvPr/>
            </p:nvCxnSpPr>
            <p:spPr>
              <a:xfrm rot="10800000">
                <a:off x="9993939" y="5060819"/>
                <a:ext cx="0" cy="403926"/>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03" name="Google Shape;503;p36"/>
              <p:cNvCxnSpPr/>
              <p:nvPr/>
            </p:nvCxnSpPr>
            <p:spPr>
              <a:xfrm rot="10800000">
                <a:off x="14333937" y="5085472"/>
                <a:ext cx="0" cy="35082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sp>
        <p:nvSpPr>
          <p:cNvPr id="504" name="Google Shape;504;p3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505" name="Google Shape;505;p36">
            <a:hlinkClick r:id="rId7"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pic>
        <p:nvPicPr>
          <p:cNvPr id="1720" name="Google Shape;1720;p14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21" name="Google Shape;1721;p144"/>
          <p:cNvSpPr txBox="1">
            <a:spLocks noGrp="1"/>
          </p:cNvSpPr>
          <p:nvPr>
            <p:ph type="title"/>
          </p:nvPr>
        </p:nvSpPr>
        <p:spPr>
          <a:xfrm>
            <a:off x="237098" y="431838"/>
            <a:ext cx="3173405" cy="169378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Movilización</a:t>
            </a:r>
            <a:br>
              <a:rPr lang="es" sz="1500" b="1" i="0" u="none">
                <a:solidFill>
                  <a:srgbClr val="17375E"/>
                </a:solidFill>
                <a:latin typeface="Arial Narrow"/>
                <a:ea typeface="Arial Narrow"/>
                <a:cs typeface="Arial Narrow"/>
                <a:sym typeface="Arial Narrow"/>
              </a:rPr>
            </a:br>
            <a:endParaRPr/>
          </a:p>
        </p:txBody>
      </p:sp>
      <p:sp>
        <p:nvSpPr>
          <p:cNvPr id="1722" name="Google Shape;1722;p144"/>
          <p:cNvSpPr txBox="1">
            <a:spLocks noGrp="1"/>
          </p:cNvSpPr>
          <p:nvPr>
            <p:ph type="body" idx="1"/>
          </p:nvPr>
        </p:nvSpPr>
        <p:spPr>
          <a:xfrm>
            <a:off x="3712521" y="946234"/>
            <a:ext cx="4974222" cy="3518666"/>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Mantención y control de todos los vehículos municipales;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Administrar y controlar los gastos de insumos para el Transporte Municipal;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Mantener stock de combustible necesario para el normal funcionamiento de los servicios educacionales; </a:t>
            </a:r>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Programar y ejecutar el mantenimiento preventivo y correctivo de los vehículos municipales de educación. </a:t>
            </a:r>
            <a:endParaRPr/>
          </a:p>
          <a:p>
            <a:pPr marL="0" marR="0" lvl="0" indent="0" algn="l" rtl="0">
              <a:lnSpc>
                <a:spcPct val="15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23" name="Google Shape;1723;p144"/>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24" name="Google Shape;1724;p14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25" name="Google Shape;1725;p14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26" name="Google Shape;1726;p14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pic>
        <p:nvPicPr>
          <p:cNvPr id="1731" name="Google Shape;1731;p14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32" name="Google Shape;1732;p145"/>
          <p:cNvSpPr txBox="1">
            <a:spLocks noGrp="1"/>
          </p:cNvSpPr>
          <p:nvPr>
            <p:ph type="title"/>
          </p:nvPr>
        </p:nvSpPr>
        <p:spPr>
          <a:xfrm>
            <a:off x="237098" y="431838"/>
            <a:ext cx="3173405" cy="169378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Técnico Pedagógico</a:t>
            </a:r>
            <a:br>
              <a:rPr lang="es" sz="1500" b="1" i="0" u="none">
                <a:solidFill>
                  <a:srgbClr val="17375E"/>
                </a:solidFill>
                <a:latin typeface="Arial Narrow"/>
                <a:ea typeface="Arial Narrow"/>
                <a:cs typeface="Arial Narrow"/>
                <a:sym typeface="Arial Narrow"/>
              </a:rPr>
            </a:br>
            <a:endParaRPr/>
          </a:p>
        </p:txBody>
      </p:sp>
      <p:sp>
        <p:nvSpPr>
          <p:cNvPr id="1733" name="Google Shape;1733;p145"/>
          <p:cNvSpPr txBox="1">
            <a:spLocks noGrp="1"/>
          </p:cNvSpPr>
          <p:nvPr>
            <p:ph type="body" idx="1"/>
          </p:nvPr>
        </p:nvSpPr>
        <p:spPr>
          <a:xfrm>
            <a:off x="3712521" y="946234"/>
            <a:ext cx="4974222" cy="3518666"/>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Para desarrollar su trabajo, este departamento cuenta con las siguientes oficinas: </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Apoyo Técnico Pedagógico Enseñanza Media </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Apoyo Técnico Pedagógico al Programa de Integración Escolar {PIE). </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Apoyo Técnico Pedagógico Enseñanza pre básica y Básica. </a:t>
            </a:r>
            <a:endParaRPr/>
          </a:p>
          <a:p>
            <a:pPr marL="0" marR="0" lvl="0" indent="-57150" algn="l" rtl="0">
              <a:lnSpc>
                <a:spcPct val="15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Oficina de Planes de mejoramiento Educativo (SEP). . </a:t>
            </a:r>
            <a:endParaRPr sz="900" b="0" i="0" u="none">
              <a:solidFill>
                <a:schemeClr val="dk1"/>
              </a:solidFill>
              <a:latin typeface="Arial Narrow"/>
              <a:ea typeface="Arial Narrow"/>
              <a:cs typeface="Arial Narrow"/>
              <a:sym typeface="Arial Narrow"/>
            </a:endParaRPr>
          </a:p>
          <a:p>
            <a:pPr marL="0" marR="0" lvl="0" indent="0" algn="l" rtl="0">
              <a:lnSpc>
                <a:spcPct val="15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34" name="Google Shape;1734;p145"/>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35" name="Google Shape;1735;p14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36" name="Google Shape;1736;p14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37" name="Google Shape;1737;p14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pic>
        <p:nvPicPr>
          <p:cNvPr id="1742" name="Google Shape;1742;p14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43" name="Google Shape;1743;p146"/>
          <p:cNvSpPr txBox="1">
            <a:spLocks noGrp="1"/>
          </p:cNvSpPr>
          <p:nvPr>
            <p:ph type="title"/>
          </p:nvPr>
        </p:nvSpPr>
        <p:spPr>
          <a:xfrm>
            <a:off x="237098" y="431838"/>
            <a:ext cx="3173405" cy="169378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Contabilidad</a:t>
            </a:r>
            <a:br>
              <a:rPr lang="es" sz="1500" b="1" i="0" u="none">
                <a:solidFill>
                  <a:srgbClr val="17375E"/>
                </a:solidFill>
                <a:latin typeface="Arial Narrow"/>
                <a:ea typeface="Arial Narrow"/>
                <a:cs typeface="Arial Narrow"/>
                <a:sym typeface="Arial Narrow"/>
              </a:rPr>
            </a:br>
            <a:endParaRPr/>
          </a:p>
        </p:txBody>
      </p:sp>
      <p:sp>
        <p:nvSpPr>
          <p:cNvPr id="1744" name="Google Shape;1744;p146"/>
          <p:cNvSpPr txBox="1">
            <a:spLocks noGrp="1"/>
          </p:cNvSpPr>
          <p:nvPr>
            <p:ph type="body" idx="1"/>
          </p:nvPr>
        </p:nvSpPr>
        <p:spPr>
          <a:xfrm>
            <a:off x="3712521" y="-185527"/>
            <a:ext cx="4974222" cy="4650428"/>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a) Llevar la contabilidad patrimonial y presupuestaria en conformidad a las normas vigentes y con las instrucciones que la Contraloría General de la República imparta al respecto, emitiendo los informes requeridos;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b) Confeccionar el balance presupuestario y patrimonial anual, proporcionando los estados e informes contables que se requieren;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 Mantener actualizado el valor de los activos y pasivos, como igualmente el ajuste anual por revalorizaciones y depreciaciones del mismo;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d) Controlar los ingresos y egresos de fondos en conformidad con las normas presupuestarias vigentes;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e) Mantener el registro y control de todos los documentos que den origen a obligaciones de carácter financiero de la municipalidad con terceros;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f) Colaborar con la Secretaría Comunal de Planificación en la elaboración del proyecto de presupuesto anual de la municipalidad;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g) Confeccionar, mensualmente, los estados de caja;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h) Controlar y solicitar las modificaciones pertinentes del movimiento de los fondos mensuales;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i) Efectuar los trámites para la obtención de los recursos financieros;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j) Administrar las cuentas corrientes bancarias y los recursos financieros que incluya;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k) Custodiar los dineros en efectivo existentes en caja, y exigir las rendiciones de cuentas a quienes corresponda;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 Presentar rendiciones de cuenta a las entidades, por fondos entregados y destinados a fines específicos.</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m) Preparar informes periódicos en materia de inversiones, coordinando su aceren con la Secretaría Comunal de Planificación para las modificaciones, ajustes, reducciones y nuevos programas y/o proyectos que correspondan;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n) Formar, archivar y custodiar los expedientes de rendiciones de cuenta que deban mantenerse a disposición de la Contraloría General de la República. </a:t>
            </a:r>
            <a:endParaRPr sz="800" b="0" i="0" u="none">
              <a:solidFill>
                <a:schemeClr val="dk1"/>
              </a:solidFill>
              <a:latin typeface="Arial Narrow"/>
              <a:ea typeface="Arial Narrow"/>
              <a:cs typeface="Arial Narrow"/>
              <a:sym typeface="Arial Narrow"/>
            </a:endParaRPr>
          </a:p>
          <a:p>
            <a:pPr marL="279400" marR="0" lvl="0" indent="-228600" algn="l" rtl="0">
              <a:spcBef>
                <a:spcPts val="200"/>
              </a:spcBef>
              <a:spcAft>
                <a:spcPts val="0"/>
              </a:spcAft>
              <a:buClr>
                <a:schemeClr val="dk1"/>
              </a:buClr>
              <a:buSzPts val="800"/>
              <a:buFont typeface="Arial"/>
              <a:buNone/>
            </a:pPr>
            <a:endParaRPr sz="800" b="0" i="0" u="none">
              <a:solidFill>
                <a:schemeClr val="dk1"/>
              </a:solidFill>
              <a:latin typeface="Arial Narrow"/>
              <a:ea typeface="Arial Narrow"/>
              <a:cs typeface="Arial Narrow"/>
              <a:sym typeface="Arial Narrow"/>
            </a:endParaRPr>
          </a:p>
        </p:txBody>
      </p:sp>
      <p:sp>
        <p:nvSpPr>
          <p:cNvPr id="1745" name="Google Shape;1745;p146"/>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46" name="Google Shape;1746;p14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47" name="Google Shape;1747;p14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48" name="Google Shape;1748;p14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pic>
        <p:nvPicPr>
          <p:cNvPr id="1753" name="Google Shape;1753;p14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54" name="Google Shape;1754;p147"/>
          <p:cNvSpPr txBox="1">
            <a:spLocks noGrp="1"/>
          </p:cNvSpPr>
          <p:nvPr>
            <p:ph type="title"/>
          </p:nvPr>
        </p:nvSpPr>
        <p:spPr>
          <a:xfrm>
            <a:off x="237098" y="431838"/>
            <a:ext cx="3173400" cy="16938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Oficina de Convivencia Escolar</a:t>
            </a:r>
            <a:br>
              <a:rPr lang="es" sz="1500" b="1" i="0" u="none">
                <a:solidFill>
                  <a:srgbClr val="17375E"/>
                </a:solidFill>
                <a:latin typeface="Arial Narrow"/>
                <a:ea typeface="Arial Narrow"/>
                <a:cs typeface="Arial Narrow"/>
                <a:sym typeface="Arial Narrow"/>
              </a:rPr>
            </a:br>
            <a:endParaRPr/>
          </a:p>
        </p:txBody>
      </p:sp>
      <p:sp>
        <p:nvSpPr>
          <p:cNvPr id="1755" name="Google Shape;1755;p147"/>
          <p:cNvSpPr txBox="1">
            <a:spLocks noGrp="1"/>
          </p:cNvSpPr>
          <p:nvPr>
            <p:ph type="body" idx="1"/>
          </p:nvPr>
        </p:nvSpPr>
        <p:spPr>
          <a:xfrm>
            <a:off x="3712521" y="740748"/>
            <a:ext cx="4974222" cy="3724152"/>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a) Fortalecer la comprensión de la dimensión formativa de la Convivencia Escolar en todo el sistema educativo, y resituarla como el componente central de la gestión institucional.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b) Fortalecer la enseñanza de los conocimientos, habilidades, actitudes y valores propuestos en los Objetivos Transversales, como los aprendizajes básicos para el ejercicio de la Convivencia Escolar.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 Promover el compromiso y la participación de la Comunidad Educativa, en la construcción de un proyecto institucional que tenga como componente central la Convivencia Escolar, y el ejercicio de los derechos y deberes de cada uno de los actores.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d) Fomentar en todos los actores sociales y de la Comunidad Educativa, una comprensión compartida de la prevención, la resolución de conflictos y la violencia escolar, incluido el acoso sistemático o bullying, desde una perspectiva formativa. </a:t>
            </a:r>
            <a:endParaRPr/>
          </a:p>
          <a:p>
            <a:pPr marL="0" marR="0" lvl="0" indent="0" algn="just" rtl="0">
              <a:lnSpc>
                <a:spcPct val="15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e) Promover una comprensión formativa de la Convivencia Escolar en las estrategias y acciones preventivas que implementa el intersector u otras instituciones en las comunidades educativas.</a:t>
            </a:r>
            <a:endParaRPr/>
          </a:p>
        </p:txBody>
      </p:sp>
      <p:sp>
        <p:nvSpPr>
          <p:cNvPr id="1756" name="Google Shape;1756;p147"/>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757" name="Google Shape;1757;p14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58" name="Google Shape;1758;p14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59" name="Google Shape;1759;p14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14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65" name="Google Shape;1765;p148"/>
          <p:cNvSpPr txBox="1">
            <a:spLocks noGrp="1"/>
          </p:cNvSpPr>
          <p:nvPr>
            <p:ph type="title"/>
          </p:nvPr>
        </p:nvSpPr>
        <p:spPr>
          <a:xfrm>
            <a:off x="237098" y="431838"/>
            <a:ext cx="3173405" cy="123473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Consejo Comunal de Organizaciones de la Sociedad Civil</a:t>
            </a:r>
            <a:endParaRPr/>
          </a:p>
        </p:txBody>
      </p:sp>
      <p:sp>
        <p:nvSpPr>
          <p:cNvPr id="1766" name="Google Shape;1766;p148"/>
          <p:cNvSpPr txBox="1">
            <a:spLocks noGrp="1"/>
          </p:cNvSpPr>
          <p:nvPr>
            <p:ph type="body" idx="1"/>
          </p:nvPr>
        </p:nvSpPr>
        <p:spPr>
          <a:xfrm>
            <a:off x="3712521" y="328868"/>
            <a:ext cx="4974222" cy="4136032"/>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El COSOC está conformado por el Alcalde, cinco miembros que representen a las organizaciones comunitarias de carácter territorial de la comuna, cuatro miembros que representen a las organizaciones comunitarias de carácter funcional de la comuna y por tres miembros que representen a las organizaciones de interés público de la comuna.</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Podrá integrarse también por un representante de las asociaciones gremiales de la comuna, un representante de las organizaciones sindicales y, hasta por un representante de otras actividades relevantes.</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Las personas descritas precedentemente se denominarán consejeros y permanecerán en sus cargos durante un periodo de cuatro años, pudiendo reelegirse.</a:t>
            </a: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Consejeros periodo 2022-2024 y su representación</a:t>
            </a:r>
            <a:r>
              <a:rPr lang="es" sz="900" b="0" i="0" u="none">
                <a:solidFill>
                  <a:schemeClr val="dk1"/>
                </a:solidFill>
                <a:latin typeface="Arial Narrow"/>
                <a:ea typeface="Arial Narrow"/>
                <a:cs typeface="Arial Narrow"/>
                <a:sym typeface="Arial Narrow"/>
              </a:rPr>
              <a:t>:</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Raúl Ramírez Pajarito, Club Deportivo Alianza de Tapihue</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Teresa Sandoval Vera, Unión Comunal de Juntas de Vecinos de Casablanca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Victoria Echeverría Fuentes, Comité Social de Vivienda Avanza Quintay</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Isabel Tagle Casali, Coordinadora Ecológica de Casablanca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Cristianrobert Ruiz Cortés, Junta de Vecinos Villa María Elena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Mercedes Álvarez Araya, Junta de Vecinos Villa El Molino 2</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Graciela Krause Santis, Junta de Vecinos Villa El Bosque de La Viñilla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Elena Delgado Figueroa, Junta de Vecinos Valle de Acuyo</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Irma Bermuy Espinoza, Junta de Vecinos Valle El Sol </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José González Martínez, Asociación Gremial Dueños y Conductores Taxis Colectivos Casablanca </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Javier Álvarez Álvarez, Sindicato de Trabajadores Independientes Pescadores Artesanales de Caleta Quintay.</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Alfonso Cangas Báez, Sociedad de Defensa y Promoción de la Historia, el Arte y la Cultura y el Patrimonio de Casablanca</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67" name="Google Shape;1767;p148"/>
          <p:cNvSpPr txBox="1">
            <a:spLocks noGrp="1"/>
          </p:cNvSpPr>
          <p:nvPr>
            <p:ph type="body" idx="1"/>
          </p:nvPr>
        </p:nvSpPr>
        <p:spPr>
          <a:xfrm>
            <a:off x="291937" y="1995438"/>
            <a:ext cx="3173405" cy="259919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El Consejo Comunal de Organizaciones de la Sociedad Civil (COSOC) es un órgano asesor en el proceso de asegurar la participación de la comunidad local en el progreso económico, social y cultural de la comuna.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La integración, organización, competencias y funcionamiento del COSOC, se rige por las normas contenidas en la Ley N° 18.695, Orgánica Constitucional de Municipalidades, modificada por la Ley 20.500 sobre Asociaciones y Participación Ciudadana en la Gestión Pública y el Reglamento aprobado por el Decreto Alcaldicio N° 5655 de fecha 27 de noviembre de 2015.</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Es presidido por el Alcalde y actúa como Ministro de Fé el Secretario Municipal. En ausencia del Alcalde presidirá el Vicepresidente, elegido por el propio COSOS entre sus integrantes.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768" name="Google Shape;1768;p14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769" name="Google Shape;1769;p14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pic>
        <p:nvPicPr>
          <p:cNvPr id="1774" name="Google Shape;1774;p14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75" name="Google Shape;1775;p149"/>
          <p:cNvSpPr txBox="1">
            <a:spLocks noGrp="1"/>
          </p:cNvSpPr>
          <p:nvPr>
            <p:ph type="title"/>
          </p:nvPr>
        </p:nvSpPr>
        <p:spPr>
          <a:xfrm>
            <a:off x="237098" y="431838"/>
            <a:ext cx="3173405" cy="86413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Concejo Municipal de Casablanca</a:t>
            </a:r>
            <a:endParaRPr/>
          </a:p>
        </p:txBody>
      </p:sp>
      <p:sp>
        <p:nvSpPr>
          <p:cNvPr id="1776" name="Google Shape;1776;p149"/>
          <p:cNvSpPr txBox="1">
            <a:spLocks noGrp="1"/>
          </p:cNvSpPr>
          <p:nvPr>
            <p:ph type="body" idx="1"/>
          </p:nvPr>
        </p:nvSpPr>
        <p:spPr>
          <a:xfrm>
            <a:off x="3712521" y="328868"/>
            <a:ext cx="4974222" cy="4136032"/>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El H. Concejo Municipal de Casablanca se rige de acuerdo a lo estipulado en la Ley Orgánica de Municipalidades y en el Reglamento Interno del Concejo Municipal, aprobado a través de Decreto Alcaldicio N° 6642 de fecha 9 de noviembre de 2017.</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El H. Concejo Municipal de Casablanca, para su periodo 2021-2024, está integrado por los siguientes concejales:</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 Marcelo Pozo Cerda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Sra. Ilse Ponce Álvarez</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 Manuel Jesús Vera Delgado</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Sra. Susana Pinto Alcayaga</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 Alex Aranda Barrientos</a:t>
            </a:r>
            <a:endParaRPr/>
          </a:p>
          <a:p>
            <a:pPr marL="0" marR="0" lvl="0" indent="-57150" algn="l" rtl="0">
              <a:lnSpc>
                <a:spcPct val="100000"/>
              </a:lnSpc>
              <a:spcBef>
                <a:spcPts val="200"/>
              </a:spcBef>
              <a:spcAft>
                <a:spcPts val="0"/>
              </a:spcAft>
              <a:buClr>
                <a:schemeClr val="dk1"/>
              </a:buClr>
              <a:buSzPts val="900"/>
              <a:buFont typeface="Arial"/>
              <a:buChar char="•"/>
            </a:pPr>
            <a:r>
              <a:rPr lang="es" sz="900" b="0" i="0" u="none">
                <a:solidFill>
                  <a:schemeClr val="dk1"/>
                </a:solidFill>
                <a:latin typeface="Arial Narrow"/>
                <a:ea typeface="Arial Narrow"/>
                <a:cs typeface="Arial Narrow"/>
                <a:sym typeface="Arial Narrow"/>
              </a:rPr>
              <a:t>Sr. Fernando Aranda Barrientos</a:t>
            </a:r>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777" name="Google Shape;1777;p149"/>
          <p:cNvSpPr txBox="1">
            <a:spLocks noGrp="1"/>
          </p:cNvSpPr>
          <p:nvPr>
            <p:ph type="body" idx="1"/>
          </p:nvPr>
        </p:nvSpPr>
        <p:spPr>
          <a:xfrm>
            <a:off x="291937" y="1995438"/>
            <a:ext cx="3173405" cy="259919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El artículo 71, del Título III de la Ley Orgánica Constitucional de Municipalidades señala que “en cada municipalidad habrá un concejo de carácter normativo, resolutivo y fiscalizador, encargado de hacer efectiva la participación de la comunidad local y de ejercer las atribuciones que señala esta ley”.</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Continúa en su artículo 72 indicando que, “los concejos estarán integrados por concejales elegidos por votación directa mediante un sistema de representación proporcional, en conformidad con esta ley. Durarán cuatro años en sus cargos y podrán ser reelegidos”.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De acuerdo a lo anterior, y lo dispuesto en la letra a) del artículo 72, en al comuna de Casablanca corresponde que el concejo esté compuesto de seis concejales.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778" name="Google Shape;1778;p14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pic>
        <p:nvPicPr>
          <p:cNvPr id="1779" name="Google Shape;1779;p149" descr="Todos Somos Clientes: Garantías en las Compras de Bienes entre Empresas"/>
          <p:cNvPicPr preferRelativeResize="0"/>
          <p:nvPr/>
        </p:nvPicPr>
        <p:blipFill rotWithShape="1">
          <a:blip r:embed="rId4">
            <a:alphaModFix/>
          </a:blip>
          <a:srcRect/>
          <a:stretch/>
        </p:blipFill>
        <p:spPr>
          <a:xfrm>
            <a:off x="4023410" y="3168478"/>
            <a:ext cx="932666" cy="699601"/>
          </a:xfrm>
          <a:prstGeom prst="rect">
            <a:avLst/>
          </a:prstGeom>
          <a:noFill/>
          <a:ln>
            <a:noFill/>
          </a:ln>
        </p:spPr>
      </p:pic>
      <p:pic>
        <p:nvPicPr>
          <p:cNvPr id="1780" name="Google Shape;1780;p149" descr="Fotos gratis : libro, piso, martillo, producto, regla, libros, madera ..."/>
          <p:cNvPicPr preferRelativeResize="0"/>
          <p:nvPr/>
        </p:nvPicPr>
        <p:blipFill rotWithShape="1">
          <a:blip r:embed="rId5">
            <a:alphaModFix/>
          </a:blip>
          <a:srcRect/>
          <a:stretch/>
        </p:blipFill>
        <p:spPr>
          <a:xfrm>
            <a:off x="7498832" y="3159406"/>
            <a:ext cx="746375" cy="707665"/>
          </a:xfrm>
          <a:prstGeom prst="rect">
            <a:avLst/>
          </a:prstGeom>
          <a:noFill/>
          <a:ln>
            <a:noFill/>
          </a:ln>
        </p:spPr>
      </p:pic>
      <p:sp>
        <p:nvSpPr>
          <p:cNvPr id="1781" name="Google Shape;1781;p149"/>
          <p:cNvSpPr txBox="1"/>
          <p:nvPr/>
        </p:nvSpPr>
        <p:spPr>
          <a:xfrm>
            <a:off x="3968571" y="4099743"/>
            <a:ext cx="1188716" cy="308002"/>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800"/>
              <a:buFont typeface="Arial"/>
              <a:buNone/>
            </a:pPr>
            <a:r>
              <a:rPr lang="es" sz="800" b="0" i="0" u="sng">
                <a:solidFill>
                  <a:schemeClr val="hlink"/>
                </a:solidFill>
                <a:latin typeface="Arial"/>
                <a:ea typeface="Arial"/>
                <a:cs typeface="Arial"/>
                <a:sym typeface="Arial"/>
                <a:hlinkClick r:id="rId6"/>
              </a:rPr>
              <a:t>Ley Orgánica Constitucional de Municipalidades</a:t>
            </a:r>
            <a:endParaRPr sz="400"/>
          </a:p>
        </p:txBody>
      </p:sp>
      <p:sp>
        <p:nvSpPr>
          <p:cNvPr id="1782" name="Google Shape;1782;p149"/>
          <p:cNvSpPr txBox="1"/>
          <p:nvPr/>
        </p:nvSpPr>
        <p:spPr>
          <a:xfrm>
            <a:off x="7333912" y="4099743"/>
            <a:ext cx="1232265" cy="308002"/>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800"/>
              <a:buFont typeface="Arial"/>
              <a:buNone/>
            </a:pPr>
            <a:r>
              <a:rPr lang="es" sz="800" b="0" i="0" u="sng">
                <a:solidFill>
                  <a:schemeClr val="hlink"/>
                </a:solidFill>
                <a:latin typeface="Arial"/>
                <a:ea typeface="Arial"/>
                <a:cs typeface="Arial"/>
                <a:sym typeface="Arial"/>
                <a:hlinkClick r:id="rId7"/>
              </a:rPr>
              <a:t>Reglamento Interno Concejo Municipal de Casablanca</a:t>
            </a:r>
            <a:endParaRPr sz="400"/>
          </a:p>
        </p:txBody>
      </p:sp>
      <p:sp>
        <p:nvSpPr>
          <p:cNvPr id="1783" name="Google Shape;1783;p149">
            <a:hlinkClick r:id="rId8"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pic>
        <p:nvPicPr>
          <p:cNvPr id="1788" name="Google Shape;1788;p15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789" name="Google Shape;1789;p150"/>
          <p:cNvSpPr txBox="1">
            <a:spLocks noGrp="1"/>
          </p:cNvSpPr>
          <p:nvPr>
            <p:ph type="title"/>
          </p:nvPr>
        </p:nvSpPr>
        <p:spPr>
          <a:xfrm>
            <a:off x="237098" y="431838"/>
            <a:ext cx="3173405" cy="137852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Juzgado de Policía Local de Casablanca</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Juez</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Sr. Mario Cortés Cevasco</a:t>
            </a:r>
            <a:r>
              <a:rPr lang="es" sz="1400" b="1" i="0" u="none">
                <a:solidFill>
                  <a:srgbClr val="17375E"/>
                </a:solidFill>
                <a:latin typeface="Arial Narrow"/>
                <a:ea typeface="Arial Narrow"/>
                <a:cs typeface="Arial Narrow"/>
                <a:sym typeface="Arial Narrow"/>
              </a:rPr>
              <a:t> </a:t>
            </a:r>
            <a:endParaRPr/>
          </a:p>
        </p:txBody>
      </p:sp>
      <p:sp>
        <p:nvSpPr>
          <p:cNvPr id="1790" name="Google Shape;1790;p150"/>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Los Juzgados de Policía Local son tribunales especiales cuya organización y atribuciones  están establecidos en la Ley 15.231.</a:t>
            </a:r>
            <a:endParaRPr/>
          </a:p>
          <a:p>
            <a:pPr marL="0" marR="0" lvl="0" indent="0" algn="just" rtl="0">
              <a:lnSpc>
                <a:spcPct val="15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Secretaria de Abogado Patricia Cuadros </a:t>
            </a:r>
            <a:endParaRPr/>
          </a:p>
          <a:p>
            <a:pPr marL="0" marR="0" lvl="0" indent="0" algn="just" rtl="0">
              <a:lnSpc>
                <a:spcPct val="15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Dirección</a:t>
            </a:r>
            <a:endParaRPr/>
          </a:p>
          <a:p>
            <a:pPr marL="0" marR="0" lvl="0" indent="0" algn="just"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Avenida Portales N° 60, patio interior.</a:t>
            </a:r>
            <a:endParaRPr/>
          </a:p>
          <a:p>
            <a:pPr marL="0" marR="0" lvl="0" indent="0" algn="just" rtl="0">
              <a:lnSpc>
                <a:spcPct val="15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Horario de Atención </a:t>
            </a:r>
            <a:endParaRPr/>
          </a:p>
          <a:p>
            <a:pPr marL="0" marR="0" lvl="0" indent="0" algn="just"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Lunes a viernes 8:30 a 14:00 horas</a:t>
            </a:r>
            <a:endParaRPr/>
          </a:p>
          <a:p>
            <a:pPr marL="0" marR="0" lvl="0" indent="0" algn="just" rtl="0">
              <a:lnSpc>
                <a:spcPct val="15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Fono consulta </a:t>
            </a:r>
            <a:r>
              <a:rPr lang="es" sz="900" b="0" i="0" u="none">
                <a:solidFill>
                  <a:schemeClr val="dk1"/>
                </a:solidFill>
                <a:latin typeface="Arial Narrow"/>
                <a:ea typeface="Arial Narrow"/>
                <a:cs typeface="Arial Narrow"/>
                <a:sym typeface="Arial Narrow"/>
              </a:rPr>
              <a:t>32 2277 574</a:t>
            </a:r>
            <a:endParaRPr/>
          </a:p>
          <a:p>
            <a:pPr marL="0" marR="0" lvl="0" indent="0" algn="just" rtl="0">
              <a:lnSpc>
                <a:spcPct val="150000"/>
              </a:lnSpc>
              <a:spcBef>
                <a:spcPts val="200"/>
              </a:spcBef>
              <a:spcAft>
                <a:spcPts val="0"/>
              </a:spcAft>
              <a:buClr>
                <a:schemeClr val="dk1"/>
              </a:buClr>
              <a:buSzPts val="900"/>
              <a:buFont typeface="Arial"/>
              <a:buNone/>
            </a:pPr>
            <a:r>
              <a:rPr lang="es" sz="900" b="1" i="0" u="none">
                <a:solidFill>
                  <a:schemeClr val="dk1"/>
                </a:solidFill>
                <a:latin typeface="Arial Narrow"/>
                <a:ea typeface="Arial Narrow"/>
                <a:cs typeface="Arial Narrow"/>
                <a:sym typeface="Arial Narrow"/>
              </a:rPr>
              <a:t>Correo electrónico </a:t>
            </a:r>
            <a:r>
              <a:rPr lang="es" sz="900" b="0" i="0" u="sng">
                <a:solidFill>
                  <a:schemeClr val="hlink"/>
                </a:solidFill>
                <a:latin typeface="Calibri"/>
                <a:ea typeface="Calibri"/>
                <a:cs typeface="Calibri"/>
                <a:sym typeface="Calibri"/>
                <a:hlinkClick r:id="rId4"/>
              </a:rPr>
              <a:t>jpl@municipalidadcasablanca.cl</a:t>
            </a:r>
            <a:r>
              <a:rPr lang="es" sz="900" b="0" i="0" u="none">
                <a:solidFill>
                  <a:schemeClr val="dk1"/>
                </a:solidFill>
                <a:latin typeface="Arial Narrow"/>
                <a:ea typeface="Arial Narrow"/>
                <a:cs typeface="Arial Narrow"/>
                <a:sym typeface="Arial Narrow"/>
              </a:rPr>
              <a:t> </a:t>
            </a:r>
            <a:endParaRPr/>
          </a:p>
        </p:txBody>
      </p:sp>
      <p:sp>
        <p:nvSpPr>
          <p:cNvPr id="1791" name="Google Shape;1791;p150"/>
          <p:cNvSpPr txBox="1">
            <a:spLocks noGrp="1"/>
          </p:cNvSpPr>
          <p:nvPr>
            <p:ph type="body" idx="1"/>
          </p:nvPr>
        </p:nvSpPr>
        <p:spPr>
          <a:xfrm>
            <a:off x="291937" y="2530700"/>
            <a:ext cx="3173405" cy="2063933"/>
          </a:xfrm>
          <a:prstGeom prst="rect">
            <a:avLst/>
          </a:prstGeom>
          <a:noFill/>
          <a:ln>
            <a:noFill/>
          </a:ln>
        </p:spPr>
        <p:txBody>
          <a:bodyPr spcFirstLastPara="1" wrap="square" lIns="24200" tIns="12100" rIns="24200" bIns="12100" anchor="t" anchorCtr="0">
            <a:noAutofit/>
          </a:bodyPr>
          <a:lstStyle/>
          <a:p>
            <a:pPr marL="279400" lvl="0" indent="-114300" algn="l" rtl="0">
              <a:spcBef>
                <a:spcPts val="0"/>
              </a:spcBef>
              <a:spcAft>
                <a:spcPts val="0"/>
              </a:spcAft>
              <a:buClr>
                <a:schemeClr val="dk1"/>
              </a:buClr>
              <a:buSzPts val="2700"/>
              <a:buNone/>
            </a:pPr>
            <a:endParaRPr sz="2700"/>
          </a:p>
        </p:txBody>
      </p:sp>
      <p:sp>
        <p:nvSpPr>
          <p:cNvPr id="1792" name="Google Shape;1792;p15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pic>
        <p:nvPicPr>
          <p:cNvPr id="1793" name="Google Shape;1793;p150" descr="Todos Somos Clientes: Garantías en las Compras de Bienes entre Empresas"/>
          <p:cNvPicPr preferRelativeResize="0"/>
          <p:nvPr/>
        </p:nvPicPr>
        <p:blipFill rotWithShape="1">
          <a:blip r:embed="rId5">
            <a:alphaModFix/>
          </a:blip>
          <a:srcRect/>
          <a:stretch/>
        </p:blipFill>
        <p:spPr>
          <a:xfrm>
            <a:off x="7142782" y="2003603"/>
            <a:ext cx="1249604" cy="937102"/>
          </a:xfrm>
          <a:prstGeom prst="rect">
            <a:avLst/>
          </a:prstGeom>
          <a:noFill/>
          <a:ln>
            <a:noFill/>
          </a:ln>
        </p:spPr>
      </p:pic>
      <p:sp>
        <p:nvSpPr>
          <p:cNvPr id="1794" name="Google Shape;1794;p150"/>
          <p:cNvSpPr txBox="1"/>
          <p:nvPr/>
        </p:nvSpPr>
        <p:spPr>
          <a:xfrm>
            <a:off x="7250041" y="3127653"/>
            <a:ext cx="1243959" cy="290312"/>
          </a:xfrm>
          <a:prstGeom prst="rect">
            <a:avLst/>
          </a:prstGeom>
          <a:noFill/>
          <a:ln>
            <a:noFill/>
          </a:ln>
        </p:spPr>
        <p:txBody>
          <a:bodyPr spcFirstLastPara="1" wrap="square" lIns="24200" tIns="12100" rIns="24200" bIns="12100" anchor="t" anchorCtr="0">
            <a:spAutoFit/>
          </a:bodyPr>
          <a:lstStyle/>
          <a:p>
            <a:pPr marL="0" marR="0" lvl="0" indent="0" algn="ctr" rtl="0">
              <a:lnSpc>
                <a:spcPct val="100000"/>
              </a:lnSpc>
              <a:spcBef>
                <a:spcPts val="0"/>
              </a:spcBef>
              <a:spcAft>
                <a:spcPts val="0"/>
              </a:spcAft>
              <a:buClr>
                <a:schemeClr val="dk1"/>
              </a:buClr>
              <a:buSzPts val="500"/>
              <a:buFont typeface="Arial"/>
              <a:buNone/>
            </a:pPr>
            <a:r>
              <a:rPr lang="es" sz="500" b="0" i="0" u="sng">
                <a:solidFill>
                  <a:schemeClr val="hlink"/>
                </a:solidFill>
                <a:latin typeface="Arial"/>
                <a:ea typeface="Arial"/>
                <a:cs typeface="Arial"/>
                <a:sym typeface="Arial"/>
                <a:hlinkClick r:id="rId6"/>
              </a:rPr>
              <a:t>Ley 15.231</a:t>
            </a:r>
            <a:endParaRPr sz="400"/>
          </a:p>
          <a:p>
            <a:pPr marL="0" marR="0" lvl="0" indent="0" algn="ctr" rtl="0">
              <a:lnSpc>
                <a:spcPct val="100000"/>
              </a:lnSpc>
              <a:spcBef>
                <a:spcPts val="0"/>
              </a:spcBef>
              <a:spcAft>
                <a:spcPts val="0"/>
              </a:spcAft>
              <a:buClr>
                <a:schemeClr val="dk1"/>
              </a:buClr>
              <a:buSzPts val="500"/>
              <a:buFont typeface="Arial"/>
              <a:buNone/>
            </a:pPr>
            <a:r>
              <a:rPr lang="es" sz="500" b="0" i="0" u="sng">
                <a:solidFill>
                  <a:schemeClr val="hlink"/>
                </a:solidFill>
                <a:latin typeface="Arial"/>
                <a:ea typeface="Arial"/>
                <a:cs typeface="Arial"/>
                <a:sym typeface="Arial"/>
                <a:hlinkClick r:id="rId6"/>
              </a:rPr>
              <a:t>Organización y atribuciones de los Juzgados de Policía Local</a:t>
            </a:r>
            <a:endParaRPr sz="400"/>
          </a:p>
        </p:txBody>
      </p:sp>
      <p:sp>
        <p:nvSpPr>
          <p:cNvPr id="1795" name="Google Shape;1795;p150">
            <a:hlinkClick r:id="rId7"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3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511" name="Google Shape;511;p37"/>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512" name="Google Shape;512;p37"/>
          <p:cNvGrpSpPr/>
          <p:nvPr/>
        </p:nvGrpSpPr>
        <p:grpSpPr>
          <a:xfrm>
            <a:off x="584681" y="692665"/>
            <a:ext cx="8099642" cy="3733678"/>
            <a:chOff x="3891126" y="1050671"/>
            <a:chExt cx="17439995" cy="9194482"/>
          </a:xfrm>
        </p:grpSpPr>
        <p:sp>
          <p:nvSpPr>
            <p:cNvPr id="513" name="Google Shape;513;p37"/>
            <p:cNvSpPr txBox="1"/>
            <p:nvPr/>
          </p:nvSpPr>
          <p:spPr>
            <a:xfrm>
              <a:off x="11086958" y="1050671"/>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4" action="ppaction://hlinksldjump"/>
                </a:rPr>
                <a:t>Dirección de Administración de Educación Municipal</a:t>
              </a:r>
              <a:endParaRPr sz="400"/>
            </a:p>
          </p:txBody>
        </p:sp>
        <p:cxnSp>
          <p:nvCxnSpPr>
            <p:cNvPr id="514" name="Google Shape;514;p37"/>
            <p:cNvCxnSpPr/>
            <p:nvPr/>
          </p:nvCxnSpPr>
          <p:spPr>
            <a:xfrm rot="10800000">
              <a:off x="12346750" y="1878409"/>
              <a:ext cx="0" cy="32953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515" name="Google Shape;515;p37"/>
            <p:cNvSpPr txBox="1"/>
            <p:nvPr/>
          </p:nvSpPr>
          <p:spPr>
            <a:xfrm>
              <a:off x="11086958" y="2207940"/>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Técnico Pedagógico</a:t>
              </a:r>
              <a:endParaRPr sz="400"/>
            </a:p>
          </p:txBody>
        </p:sp>
        <p:sp>
          <p:nvSpPr>
            <p:cNvPr id="516" name="Google Shape;516;p37"/>
            <p:cNvSpPr txBox="1"/>
            <p:nvPr/>
          </p:nvSpPr>
          <p:spPr>
            <a:xfrm>
              <a:off x="7643586" y="2225813"/>
              <a:ext cx="2520452" cy="53953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70C0"/>
                </a:buClr>
                <a:buSzPts val="600"/>
                <a:buFont typeface="Arial"/>
                <a:buNone/>
              </a:pPr>
              <a:r>
                <a:rPr lang="es" sz="600" b="0" i="0" u="sng">
                  <a:solidFill>
                    <a:schemeClr val="hlink"/>
                  </a:solidFill>
                  <a:latin typeface="Arial"/>
                  <a:ea typeface="Arial"/>
                  <a:cs typeface="Arial"/>
                  <a:sym typeface="Arial"/>
                  <a:hlinkClick r:id="rId6" action="ppaction://hlinksldjump"/>
                </a:rPr>
                <a:t>Departamento Administrativo</a:t>
              </a:r>
              <a:endParaRPr sz="400"/>
            </a:p>
          </p:txBody>
        </p:sp>
        <p:sp>
          <p:nvSpPr>
            <p:cNvPr id="517" name="Google Shape;517;p37"/>
            <p:cNvSpPr txBox="1"/>
            <p:nvPr/>
          </p:nvSpPr>
          <p:spPr>
            <a:xfrm>
              <a:off x="14822053" y="2207940"/>
              <a:ext cx="2520452"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Departamento Extraescolar</a:t>
              </a:r>
              <a:endParaRPr sz="600" b="0" i="0" u="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Extensión a la Comunidad</a:t>
              </a:r>
              <a:endParaRPr sz="400"/>
            </a:p>
          </p:txBody>
        </p:sp>
        <p:sp>
          <p:nvSpPr>
            <p:cNvPr id="518" name="Google Shape;518;p37"/>
            <p:cNvSpPr txBox="1"/>
            <p:nvPr/>
          </p:nvSpPr>
          <p:spPr>
            <a:xfrm>
              <a:off x="18305364" y="2207940"/>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Departamento de Mantención y Movilización</a:t>
              </a:r>
              <a:endParaRPr sz="400"/>
            </a:p>
          </p:txBody>
        </p:sp>
        <p:sp>
          <p:nvSpPr>
            <p:cNvPr id="519" name="Google Shape;519;p37"/>
            <p:cNvSpPr txBox="1"/>
            <p:nvPr/>
          </p:nvSpPr>
          <p:spPr>
            <a:xfrm>
              <a:off x="3891126" y="2240335"/>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70C0"/>
                </a:buClr>
                <a:buSzPts val="600"/>
                <a:buFont typeface="Arial"/>
                <a:buNone/>
              </a:pPr>
              <a:r>
                <a:rPr lang="es" sz="600" b="0" i="0" u="sng">
                  <a:solidFill>
                    <a:schemeClr val="hlink"/>
                  </a:solidFill>
                  <a:latin typeface="Arial"/>
                  <a:ea typeface="Arial"/>
                  <a:cs typeface="Arial"/>
                  <a:sym typeface="Arial"/>
                  <a:hlinkClick r:id="rId8" action="ppaction://hlinksldjump"/>
                </a:rPr>
                <a:t>Departamento de Planificación</a:t>
              </a:r>
              <a:endParaRPr sz="400"/>
            </a:p>
          </p:txBody>
        </p:sp>
        <p:cxnSp>
          <p:nvCxnSpPr>
            <p:cNvPr id="520" name="Google Shape;520;p37"/>
            <p:cNvCxnSpPr/>
            <p:nvPr/>
          </p:nvCxnSpPr>
          <p:spPr>
            <a:xfrm rot="10800000" flipH="1">
              <a:off x="4995506" y="1862770"/>
              <a:ext cx="14563572" cy="1340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21" name="Google Shape;521;p37"/>
            <p:cNvCxnSpPr/>
            <p:nvPr/>
          </p:nvCxnSpPr>
          <p:spPr>
            <a:xfrm rot="10800000">
              <a:off x="8904245" y="1879526"/>
              <a:ext cx="0" cy="34628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22" name="Google Shape;522;p37"/>
            <p:cNvCxnSpPr/>
            <p:nvPr/>
          </p:nvCxnSpPr>
          <p:spPr>
            <a:xfrm rot="10800000">
              <a:off x="11402123" y="2749712"/>
              <a:ext cx="7814" cy="472402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523" name="Google Shape;523;p37"/>
            <p:cNvSpPr txBox="1"/>
            <p:nvPr/>
          </p:nvSpPr>
          <p:spPr>
            <a:xfrm>
              <a:off x="15198862" y="2958601"/>
              <a:ext cx="2520452"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9" action="ppaction://hlinksldjump"/>
                </a:rPr>
                <a:t>Oficina de  Deportes y Recreación</a:t>
              </a:r>
              <a:endParaRPr sz="400"/>
            </a:p>
          </p:txBody>
        </p:sp>
        <p:sp>
          <p:nvSpPr>
            <p:cNvPr id="524" name="Google Shape;524;p37"/>
            <p:cNvSpPr txBox="1"/>
            <p:nvPr/>
          </p:nvSpPr>
          <p:spPr>
            <a:xfrm>
              <a:off x="15203203" y="4304653"/>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0" action="ppaction://hlinksldjump"/>
                </a:rPr>
                <a:t>Oficina de Arte y Cultura</a:t>
              </a:r>
              <a:endParaRPr sz="400"/>
            </a:p>
          </p:txBody>
        </p:sp>
        <p:sp>
          <p:nvSpPr>
            <p:cNvPr id="525" name="Google Shape;525;p37"/>
            <p:cNvSpPr txBox="1"/>
            <p:nvPr/>
          </p:nvSpPr>
          <p:spPr>
            <a:xfrm>
              <a:off x="15219699" y="5693153"/>
              <a:ext cx="2520452" cy="53953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1" action="ppaction://hlinksldjump"/>
                </a:rPr>
                <a:t>Oficina de Asistencia y Rehabilitación</a:t>
              </a:r>
              <a:endParaRPr sz="400"/>
            </a:p>
          </p:txBody>
        </p:sp>
        <p:sp>
          <p:nvSpPr>
            <p:cNvPr id="526" name="Google Shape;526;p37"/>
            <p:cNvSpPr txBox="1"/>
            <p:nvPr/>
          </p:nvSpPr>
          <p:spPr>
            <a:xfrm>
              <a:off x="15190180" y="7002342"/>
              <a:ext cx="2520452"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2" action="ppaction://hlinksldjump"/>
                </a:rPr>
                <a:t>Oficina de Convivencia Escolar</a:t>
              </a:r>
              <a:endParaRPr sz="400"/>
            </a:p>
          </p:txBody>
        </p:sp>
        <p:sp>
          <p:nvSpPr>
            <p:cNvPr id="527" name="Google Shape;527;p37"/>
            <p:cNvSpPr txBox="1"/>
            <p:nvPr/>
          </p:nvSpPr>
          <p:spPr>
            <a:xfrm>
              <a:off x="11632202" y="2942963"/>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Oficina Apoyo Técnico Pedagógico Enseñanza Media</a:t>
              </a:r>
              <a:endParaRPr sz="400"/>
            </a:p>
          </p:txBody>
        </p:sp>
        <p:sp>
          <p:nvSpPr>
            <p:cNvPr id="528" name="Google Shape;528;p37"/>
            <p:cNvSpPr txBox="1"/>
            <p:nvPr/>
          </p:nvSpPr>
          <p:spPr>
            <a:xfrm>
              <a:off x="11635675" y="4289014"/>
              <a:ext cx="2520452" cy="71491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Oficina de Apoyo Técnico  Pedagógico al Programa de Integración Escolar (PIE)</a:t>
              </a:r>
              <a:endParaRPr sz="400"/>
            </a:p>
          </p:txBody>
        </p:sp>
        <p:sp>
          <p:nvSpPr>
            <p:cNvPr id="529" name="Google Shape;529;p37"/>
            <p:cNvSpPr txBox="1"/>
            <p:nvPr/>
          </p:nvSpPr>
          <p:spPr>
            <a:xfrm>
              <a:off x="11653039" y="5677514"/>
              <a:ext cx="2519583" cy="70486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endParaRPr sz="600" b="0" i="0" u="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Oficina apoyo Técnico y Pedagógico Enseñanza pre básica y básica</a:t>
              </a:r>
              <a:endParaRPr sz="400"/>
            </a:p>
            <a:p>
              <a:pPr marL="0" marR="0" lvl="0" indent="0" algn="l" rtl="0">
                <a:lnSpc>
                  <a:spcPct val="100000"/>
                </a:lnSpc>
                <a:spcBef>
                  <a:spcPts val="0"/>
                </a:spcBef>
                <a:spcAft>
                  <a:spcPts val="0"/>
                </a:spcAft>
                <a:buNone/>
              </a:pPr>
              <a:endParaRPr sz="600" b="0" i="0" u="none">
                <a:solidFill>
                  <a:srgbClr val="000000"/>
                </a:solidFill>
                <a:latin typeface="Arial Narrow"/>
                <a:ea typeface="Arial Narrow"/>
                <a:cs typeface="Arial Narrow"/>
                <a:sym typeface="Arial Narrow"/>
              </a:endParaRPr>
            </a:p>
          </p:txBody>
        </p:sp>
        <p:sp>
          <p:nvSpPr>
            <p:cNvPr id="530" name="Google Shape;530;p37"/>
            <p:cNvSpPr txBox="1"/>
            <p:nvPr/>
          </p:nvSpPr>
          <p:spPr>
            <a:xfrm>
              <a:off x="11653039" y="7117398"/>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Narrow"/>
                <a:buNone/>
              </a:pPr>
              <a:r>
                <a:rPr lang="es" sz="600" b="0" i="0" u="none">
                  <a:solidFill>
                    <a:srgbClr val="000000"/>
                  </a:solidFill>
                  <a:latin typeface="Arial Narrow"/>
                  <a:ea typeface="Arial Narrow"/>
                  <a:cs typeface="Arial Narrow"/>
                  <a:sym typeface="Arial Narrow"/>
                </a:rPr>
                <a:t>Oficina de Planes Mejoramiento Educativo (SEP)</a:t>
              </a:r>
              <a:endParaRPr sz="400"/>
            </a:p>
          </p:txBody>
        </p:sp>
        <p:cxnSp>
          <p:nvCxnSpPr>
            <p:cNvPr id="531" name="Google Shape;531;p37"/>
            <p:cNvCxnSpPr/>
            <p:nvPr/>
          </p:nvCxnSpPr>
          <p:spPr>
            <a:xfrm>
              <a:off x="11401255" y="7467037"/>
              <a:ext cx="228343"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532" name="Google Shape;532;p37"/>
            <p:cNvSpPr txBox="1"/>
            <p:nvPr/>
          </p:nvSpPr>
          <p:spPr>
            <a:xfrm>
              <a:off x="18790701" y="2958601"/>
              <a:ext cx="2519583"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3" action="ppaction://hlinksldjump"/>
                </a:rPr>
                <a:t>Oficina de seguridad y Prevención de Riesgo</a:t>
              </a:r>
              <a:endParaRPr sz="400"/>
            </a:p>
          </p:txBody>
        </p:sp>
        <p:sp>
          <p:nvSpPr>
            <p:cNvPr id="533" name="Google Shape;533;p37"/>
            <p:cNvSpPr txBox="1"/>
            <p:nvPr/>
          </p:nvSpPr>
          <p:spPr>
            <a:xfrm>
              <a:off x="18794173" y="4304653"/>
              <a:ext cx="2520451" cy="54065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4" action="ppaction://hlinksldjump"/>
                </a:rPr>
                <a:t>Oficina de Reparación y Mantención</a:t>
              </a:r>
              <a:endParaRPr sz="400"/>
            </a:p>
          </p:txBody>
        </p:sp>
        <p:sp>
          <p:nvSpPr>
            <p:cNvPr id="534" name="Google Shape;534;p37"/>
            <p:cNvSpPr txBox="1"/>
            <p:nvPr/>
          </p:nvSpPr>
          <p:spPr>
            <a:xfrm>
              <a:off x="18811538" y="5693153"/>
              <a:ext cx="2519583" cy="53953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5" action="ppaction://hlinksldjump"/>
                </a:rPr>
                <a:t>Oficina de Movilización</a:t>
              </a:r>
              <a:endParaRPr sz="400"/>
            </a:p>
          </p:txBody>
        </p:sp>
        <p:cxnSp>
          <p:nvCxnSpPr>
            <p:cNvPr id="535" name="Google Shape;535;p37"/>
            <p:cNvCxnSpPr/>
            <p:nvPr/>
          </p:nvCxnSpPr>
          <p:spPr>
            <a:xfrm>
              <a:off x="17943315" y="4607375"/>
              <a:ext cx="43411" cy="462907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36" name="Google Shape;536;p37"/>
            <p:cNvCxnSpPr/>
            <p:nvPr/>
          </p:nvCxnSpPr>
          <p:spPr>
            <a:xfrm rot="10800000" flipH="1">
              <a:off x="14966178" y="2758648"/>
              <a:ext cx="14760" cy="452854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37" name="Google Shape;537;p37"/>
            <p:cNvCxnSpPr/>
            <p:nvPr/>
          </p:nvCxnSpPr>
          <p:spPr>
            <a:xfrm>
              <a:off x="18540652" y="2763116"/>
              <a:ext cx="26047" cy="318472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538" name="Google Shape;538;p37"/>
            <p:cNvSpPr txBox="1"/>
            <p:nvPr/>
          </p:nvSpPr>
          <p:spPr>
            <a:xfrm>
              <a:off x="8098534" y="2928441"/>
              <a:ext cx="2520452"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6" action="ppaction://hlinksldjump"/>
                </a:rPr>
                <a:t>Oficina de Partes</a:t>
              </a:r>
              <a:endParaRPr sz="400"/>
            </a:p>
          </p:txBody>
        </p:sp>
        <p:sp>
          <p:nvSpPr>
            <p:cNvPr id="539" name="Google Shape;539;p37"/>
            <p:cNvSpPr txBox="1"/>
            <p:nvPr/>
          </p:nvSpPr>
          <p:spPr>
            <a:xfrm>
              <a:off x="8102876" y="3805329"/>
              <a:ext cx="2519583"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7" action="ppaction://hlinksldjump"/>
                </a:rPr>
                <a:t>Oficina Remuneraciones</a:t>
              </a:r>
              <a:endParaRPr sz="400"/>
            </a:p>
          </p:txBody>
        </p:sp>
        <p:sp>
          <p:nvSpPr>
            <p:cNvPr id="540" name="Google Shape;540;p37"/>
            <p:cNvSpPr txBox="1"/>
            <p:nvPr/>
          </p:nvSpPr>
          <p:spPr>
            <a:xfrm>
              <a:off x="8119372" y="4617428"/>
              <a:ext cx="2520452"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8" action="ppaction://hlinksldjump"/>
                </a:rPr>
                <a:t>Oficina Relaciones Públicas</a:t>
              </a:r>
              <a:endParaRPr sz="400"/>
            </a:p>
          </p:txBody>
        </p:sp>
        <p:sp>
          <p:nvSpPr>
            <p:cNvPr id="541" name="Google Shape;541;p37"/>
            <p:cNvSpPr txBox="1"/>
            <p:nvPr/>
          </p:nvSpPr>
          <p:spPr>
            <a:xfrm>
              <a:off x="8097667" y="5442933"/>
              <a:ext cx="2519583"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9" action="ppaction://hlinksldjump"/>
                </a:rPr>
                <a:t>Oficina Adquisiciones</a:t>
              </a:r>
              <a:endParaRPr sz="400"/>
            </a:p>
          </p:txBody>
        </p:sp>
        <p:sp>
          <p:nvSpPr>
            <p:cNvPr id="542" name="Google Shape;542;p37"/>
            <p:cNvSpPr txBox="1"/>
            <p:nvPr/>
          </p:nvSpPr>
          <p:spPr>
            <a:xfrm>
              <a:off x="8113295" y="6352216"/>
              <a:ext cx="2519583"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0" action="ppaction://hlinksldjump"/>
                </a:rPr>
                <a:t>Oficina JUNAEB-JUNJI</a:t>
              </a:r>
              <a:endParaRPr sz="400"/>
            </a:p>
          </p:txBody>
        </p:sp>
        <p:cxnSp>
          <p:nvCxnSpPr>
            <p:cNvPr id="543" name="Google Shape;543;p37"/>
            <p:cNvCxnSpPr/>
            <p:nvPr/>
          </p:nvCxnSpPr>
          <p:spPr>
            <a:xfrm rot="10800000">
              <a:off x="7875401" y="2765351"/>
              <a:ext cx="10419" cy="729325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44" name="Google Shape;544;p37"/>
            <p:cNvCxnSpPr/>
            <p:nvPr/>
          </p:nvCxnSpPr>
          <p:spPr>
            <a:xfrm>
              <a:off x="7875401" y="3148501"/>
              <a:ext cx="22313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545" name="Google Shape;545;p37"/>
            <p:cNvSpPr txBox="1"/>
            <p:nvPr/>
          </p:nvSpPr>
          <p:spPr>
            <a:xfrm>
              <a:off x="8115031" y="7246977"/>
              <a:ext cx="2520451" cy="44123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1" action="ppaction://hlinksldjump"/>
                </a:rPr>
                <a:t>Oficina Soporte Técnico</a:t>
              </a:r>
              <a:endParaRPr sz="400"/>
            </a:p>
          </p:txBody>
        </p:sp>
        <p:sp>
          <p:nvSpPr>
            <p:cNvPr id="546" name="Google Shape;546;p37"/>
            <p:cNvSpPr txBox="1"/>
            <p:nvPr/>
          </p:nvSpPr>
          <p:spPr>
            <a:xfrm>
              <a:off x="8116767" y="8114929"/>
              <a:ext cx="2519583"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2" action="ppaction://hlinksldjump"/>
                </a:rPr>
                <a:t>Oficina Transparencia</a:t>
              </a:r>
              <a:endParaRPr sz="400"/>
            </a:p>
          </p:txBody>
        </p:sp>
        <p:sp>
          <p:nvSpPr>
            <p:cNvPr id="547" name="Google Shape;547;p37"/>
            <p:cNvSpPr txBox="1"/>
            <p:nvPr/>
          </p:nvSpPr>
          <p:spPr>
            <a:xfrm>
              <a:off x="8136736" y="9016392"/>
              <a:ext cx="2519583"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3" action="ppaction://hlinksldjump"/>
                </a:rPr>
                <a:t>Oficina Contabilidad</a:t>
              </a:r>
              <a:endParaRPr sz="400"/>
            </a:p>
          </p:txBody>
        </p:sp>
        <p:sp>
          <p:nvSpPr>
            <p:cNvPr id="548" name="Google Shape;548;p37"/>
            <p:cNvSpPr txBox="1"/>
            <p:nvPr/>
          </p:nvSpPr>
          <p:spPr>
            <a:xfrm>
              <a:off x="8115031" y="9805033"/>
              <a:ext cx="2520451" cy="44012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4" action="ppaction://hlinksldjump"/>
                </a:rPr>
                <a:t>Oficina Servicios Sociales</a:t>
              </a:r>
              <a:endParaRPr sz="400"/>
            </a:p>
          </p:txBody>
        </p:sp>
        <p:grpSp>
          <p:nvGrpSpPr>
            <p:cNvPr id="549" name="Google Shape;549;p37"/>
            <p:cNvGrpSpPr/>
            <p:nvPr/>
          </p:nvGrpSpPr>
          <p:grpSpPr>
            <a:xfrm>
              <a:off x="18192495" y="6753238"/>
              <a:ext cx="2521319" cy="2713328"/>
              <a:chOff x="19062017" y="9142530"/>
              <a:chExt cx="2521322" cy="2712511"/>
            </a:xfrm>
          </p:grpSpPr>
          <p:sp>
            <p:nvSpPr>
              <p:cNvPr id="550" name="Google Shape;550;p37"/>
              <p:cNvSpPr txBox="1"/>
              <p:nvPr/>
            </p:nvSpPr>
            <p:spPr>
              <a:xfrm>
                <a:off x="19062885" y="9142530"/>
                <a:ext cx="2520454" cy="53937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5" action="ppaction://hlinksldjump"/>
                  </a:rPr>
                  <a:t>Unidad de Patrimonio</a:t>
                </a:r>
                <a:endParaRPr sz="400"/>
              </a:p>
            </p:txBody>
          </p:sp>
          <p:sp>
            <p:nvSpPr>
              <p:cNvPr id="551" name="Google Shape;551;p37"/>
              <p:cNvSpPr txBox="1"/>
              <p:nvPr/>
            </p:nvSpPr>
            <p:spPr>
              <a:xfrm>
                <a:off x="19062885" y="10204530"/>
                <a:ext cx="2520454" cy="53937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6" action="ppaction://hlinksldjump"/>
                  </a:rPr>
                  <a:t>Unidad de Artes Integradas</a:t>
                </a:r>
                <a:endParaRPr sz="400"/>
              </a:p>
            </p:txBody>
          </p:sp>
          <p:sp>
            <p:nvSpPr>
              <p:cNvPr id="552" name="Google Shape;552;p37"/>
              <p:cNvSpPr txBox="1"/>
              <p:nvPr/>
            </p:nvSpPr>
            <p:spPr>
              <a:xfrm>
                <a:off x="19062017" y="11315665"/>
                <a:ext cx="2520455" cy="53937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7" action="ppaction://hlinksldjump"/>
                  </a:rPr>
                  <a:t>Biblioteca</a:t>
                </a:r>
                <a:endParaRPr sz="400"/>
              </a:p>
            </p:txBody>
          </p:sp>
        </p:grpSp>
        <p:cxnSp>
          <p:nvCxnSpPr>
            <p:cNvPr id="553" name="Google Shape;553;p37"/>
            <p:cNvCxnSpPr/>
            <p:nvPr/>
          </p:nvCxnSpPr>
          <p:spPr>
            <a:xfrm rot="10800000">
              <a:off x="19536504" y="1846014"/>
              <a:ext cx="0" cy="34517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4" name="Google Shape;554;p37"/>
            <p:cNvCxnSpPr/>
            <p:nvPr/>
          </p:nvCxnSpPr>
          <p:spPr>
            <a:xfrm rot="10800000">
              <a:off x="4995506" y="1895165"/>
              <a:ext cx="0" cy="34517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5" name="Google Shape;555;p37"/>
            <p:cNvCxnSpPr/>
            <p:nvPr/>
          </p:nvCxnSpPr>
          <p:spPr>
            <a:xfrm rot="10800000">
              <a:off x="16087054" y="1895165"/>
              <a:ext cx="0" cy="34517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6" name="Google Shape;556;p37"/>
            <p:cNvCxnSpPr/>
            <p:nvPr/>
          </p:nvCxnSpPr>
          <p:spPr>
            <a:xfrm>
              <a:off x="7875401" y="4063369"/>
              <a:ext cx="22313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7" name="Google Shape;557;p37"/>
            <p:cNvCxnSpPr/>
            <p:nvPr/>
          </p:nvCxnSpPr>
          <p:spPr>
            <a:xfrm>
              <a:off x="7886688" y="4876585"/>
              <a:ext cx="22313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8" name="Google Shape;558;p37"/>
            <p:cNvCxnSpPr/>
            <p:nvPr/>
          </p:nvCxnSpPr>
          <p:spPr>
            <a:xfrm>
              <a:off x="7889293" y="5662992"/>
              <a:ext cx="22313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59" name="Google Shape;559;p37"/>
            <p:cNvCxnSpPr/>
            <p:nvPr/>
          </p:nvCxnSpPr>
          <p:spPr>
            <a:xfrm>
              <a:off x="7874533" y="7473739"/>
              <a:ext cx="22313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0" name="Google Shape;560;p37"/>
            <p:cNvCxnSpPr/>
            <p:nvPr/>
          </p:nvCxnSpPr>
          <p:spPr>
            <a:xfrm>
              <a:off x="7874533" y="10045200"/>
              <a:ext cx="22313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1" name="Google Shape;561;p37"/>
            <p:cNvCxnSpPr/>
            <p:nvPr/>
          </p:nvCxnSpPr>
          <p:spPr>
            <a:xfrm>
              <a:off x="7895370" y="9220814"/>
              <a:ext cx="22313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2" name="Google Shape;562;p37"/>
            <p:cNvCxnSpPr/>
            <p:nvPr/>
          </p:nvCxnSpPr>
          <p:spPr>
            <a:xfrm>
              <a:off x="7894502" y="6587914"/>
              <a:ext cx="22313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3" name="Google Shape;563;p37"/>
            <p:cNvCxnSpPr/>
            <p:nvPr/>
          </p:nvCxnSpPr>
          <p:spPr>
            <a:xfrm>
              <a:off x="7889293" y="8334988"/>
              <a:ext cx="22313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4" name="Google Shape;564;p37"/>
            <p:cNvCxnSpPr/>
            <p:nvPr/>
          </p:nvCxnSpPr>
          <p:spPr>
            <a:xfrm>
              <a:off x="11401255" y="5980236"/>
              <a:ext cx="228343"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5" name="Google Shape;565;p37"/>
            <p:cNvCxnSpPr/>
            <p:nvPr/>
          </p:nvCxnSpPr>
          <p:spPr>
            <a:xfrm>
              <a:off x="14985279" y="3206588"/>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6" name="Google Shape;566;p37"/>
            <p:cNvCxnSpPr/>
            <p:nvPr/>
          </p:nvCxnSpPr>
          <p:spPr>
            <a:xfrm>
              <a:off x="11407332" y="4593970"/>
              <a:ext cx="229211"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7" name="Google Shape;567;p37"/>
            <p:cNvCxnSpPr/>
            <p:nvPr/>
          </p:nvCxnSpPr>
          <p:spPr>
            <a:xfrm>
              <a:off x="11401255" y="3184247"/>
              <a:ext cx="228343"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8" name="Google Shape;568;p37"/>
            <p:cNvCxnSpPr/>
            <p:nvPr/>
          </p:nvCxnSpPr>
          <p:spPr>
            <a:xfrm>
              <a:off x="14988752" y="4559341"/>
              <a:ext cx="229211"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69" name="Google Shape;569;p37"/>
            <p:cNvCxnSpPr/>
            <p:nvPr/>
          </p:nvCxnSpPr>
          <p:spPr>
            <a:xfrm>
              <a:off x="14988752" y="5927735"/>
              <a:ext cx="229211"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0" name="Google Shape;570;p37"/>
            <p:cNvCxnSpPr/>
            <p:nvPr/>
          </p:nvCxnSpPr>
          <p:spPr>
            <a:xfrm>
              <a:off x="14952287" y="7287191"/>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1" name="Google Shape;571;p37"/>
            <p:cNvCxnSpPr/>
            <p:nvPr/>
          </p:nvCxnSpPr>
          <p:spPr>
            <a:xfrm>
              <a:off x="17719313" y="4607375"/>
              <a:ext cx="228342"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2" name="Google Shape;572;p37"/>
            <p:cNvCxnSpPr/>
            <p:nvPr/>
          </p:nvCxnSpPr>
          <p:spPr>
            <a:xfrm>
              <a:off x="17975439" y="9243155"/>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3" name="Google Shape;573;p37"/>
            <p:cNvCxnSpPr/>
            <p:nvPr/>
          </p:nvCxnSpPr>
          <p:spPr>
            <a:xfrm>
              <a:off x="18566699" y="5952310"/>
              <a:ext cx="228342"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4" name="Google Shape;574;p37"/>
            <p:cNvCxnSpPr/>
            <p:nvPr/>
          </p:nvCxnSpPr>
          <p:spPr>
            <a:xfrm>
              <a:off x="18574513" y="4616312"/>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5" name="Google Shape;575;p37"/>
            <p:cNvCxnSpPr/>
            <p:nvPr/>
          </p:nvCxnSpPr>
          <p:spPr>
            <a:xfrm>
              <a:off x="18558885" y="3206588"/>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6" name="Google Shape;576;p37"/>
            <p:cNvCxnSpPr/>
            <p:nvPr/>
          </p:nvCxnSpPr>
          <p:spPr>
            <a:xfrm>
              <a:off x="17991067" y="8091470"/>
              <a:ext cx="228343"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577" name="Google Shape;577;p37"/>
            <p:cNvCxnSpPr/>
            <p:nvPr/>
          </p:nvCxnSpPr>
          <p:spPr>
            <a:xfrm>
              <a:off x="17967625" y="7020215"/>
              <a:ext cx="229211" cy="111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578" name="Google Shape;578;p3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579" name="Google Shape;579;p37">
            <a:hlinkClick r:id="rId28"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3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585" name="Google Shape;585;p38"/>
          <p:cNvSpPr txBox="1">
            <a:spLocks noGrp="1"/>
          </p:cNvSpPr>
          <p:nvPr>
            <p:ph type="title"/>
          </p:nvPr>
        </p:nvSpPr>
        <p:spPr>
          <a:xfrm>
            <a:off x="255647" y="68042"/>
            <a:ext cx="3173405" cy="135856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Administración Municipal</a:t>
            </a:r>
            <a:r>
              <a:rPr lang="es" sz="2600" b="1" i="0" u="none">
                <a:solidFill>
                  <a:srgbClr val="17375E"/>
                </a:solidFill>
                <a:latin typeface="Arial Narrow"/>
                <a:ea typeface="Arial Narrow"/>
                <a:cs typeface="Arial Narrow"/>
                <a:sym typeface="Arial Narrow"/>
              </a:rPr>
              <a:t/>
            </a:r>
            <a:br>
              <a:rPr lang="es" sz="26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Administrador Municipal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Javier Ilabaca Barraza</a:t>
            </a:r>
            <a:endParaRPr/>
          </a:p>
        </p:txBody>
      </p:sp>
      <p:sp>
        <p:nvSpPr>
          <p:cNvPr id="586" name="Google Shape;586;p38"/>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381000" marR="0" lvl="0" indent="-317500" algn="l" rtl="0">
              <a:lnSpc>
                <a:spcPct val="100000"/>
              </a:lnSpc>
              <a:spcBef>
                <a:spcPts val="0"/>
              </a:spcBef>
              <a:spcAft>
                <a:spcPts val="0"/>
              </a:spcAft>
              <a:buClr>
                <a:schemeClr val="dk1"/>
              </a:buClr>
              <a:buSzPts val="1000"/>
              <a:buFont typeface="Calibri"/>
              <a:buNone/>
            </a:pPr>
            <a:endParaRPr sz="1000" b="0" i="0" u="none">
              <a:solidFill>
                <a:schemeClr val="dk1"/>
              </a:solidFill>
              <a:latin typeface="Arial Narrow"/>
              <a:ea typeface="Arial Narrow"/>
              <a:cs typeface="Arial Narrow"/>
              <a:sym typeface="Arial Narrow"/>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Colaborar directamente con el Alcalde en las tareas de coordinación y gestión permanentemente de todas las Unidades Municipales, de acuerdo a las instrucciones que aquel le imparta;</a:t>
            </a:r>
            <a:endParaRPr/>
          </a:p>
          <a:p>
            <a:pPr marL="381000" marR="0" lvl="0" indent="-317500" algn="l" rtl="0">
              <a:lnSpc>
                <a:spcPct val="100000"/>
              </a:lnSpc>
              <a:spcBef>
                <a:spcPts val="200"/>
              </a:spcBef>
              <a:spcAft>
                <a:spcPts val="0"/>
              </a:spcAft>
              <a:buClr>
                <a:schemeClr val="dk1"/>
              </a:buClr>
              <a:buSzPts val="1000"/>
              <a:buFont typeface="Calibri"/>
              <a:buNone/>
            </a:pPr>
            <a:endParaRPr sz="1000" b="0" i="0" u="none">
              <a:solidFill>
                <a:schemeClr val="dk1"/>
              </a:solidFill>
              <a:latin typeface="Arial Narrow"/>
              <a:ea typeface="Arial Narrow"/>
              <a:cs typeface="Arial Narrow"/>
              <a:sym typeface="Arial Narrow"/>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Colaborar con el Alcalde en la elaboración y seguimiento del Plan Anual de Acción Municipal;</a:t>
            </a:r>
            <a:endParaRPr/>
          </a:p>
          <a:p>
            <a:pPr marL="381000" marR="0" lvl="0" indent="-317500" algn="l" rtl="0">
              <a:lnSpc>
                <a:spcPct val="100000"/>
              </a:lnSpc>
              <a:spcBef>
                <a:spcPts val="200"/>
              </a:spcBef>
              <a:spcAft>
                <a:spcPts val="0"/>
              </a:spcAft>
              <a:buClr>
                <a:schemeClr val="dk1"/>
              </a:buClr>
              <a:buSzPts val="1000"/>
              <a:buFont typeface="Calibri"/>
              <a:buNone/>
            </a:pPr>
            <a:endParaRPr sz="1000" b="0" i="0" u="none">
              <a:solidFill>
                <a:schemeClr val="dk1"/>
              </a:solidFill>
              <a:latin typeface="Arial Narrow"/>
              <a:ea typeface="Arial Narrow"/>
              <a:cs typeface="Arial Narrow"/>
              <a:sym typeface="Arial Narrow"/>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Ejercer las atribuciones que señale el Reglamento Municipal y las que le delegue el Alcalde, siempre que estén vinculadas a la naturaleza de su cargo </a:t>
            </a:r>
            <a:endParaRPr/>
          </a:p>
          <a:p>
            <a:pPr marL="381000" marR="0" lvl="0" indent="-317500" algn="l" rtl="0">
              <a:lnSpc>
                <a:spcPct val="100000"/>
              </a:lnSpc>
              <a:spcBef>
                <a:spcPts val="200"/>
              </a:spcBef>
              <a:spcAft>
                <a:spcPts val="0"/>
              </a:spcAft>
              <a:buClr>
                <a:schemeClr val="dk1"/>
              </a:buClr>
              <a:buSzPts val="1000"/>
              <a:buFont typeface="Calibri"/>
              <a:buNone/>
            </a:pPr>
            <a:endParaRPr sz="1000" b="0" i="0" u="none">
              <a:solidFill>
                <a:schemeClr val="dk1"/>
              </a:solidFill>
              <a:latin typeface="Arial Narrow"/>
              <a:ea typeface="Arial Narrow"/>
              <a:cs typeface="Arial Narrow"/>
              <a:sym typeface="Arial Narrow"/>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Toda función que la ley o el Alcalde le asigne.</a:t>
            </a:r>
            <a:endParaRPr/>
          </a:p>
        </p:txBody>
      </p:sp>
      <p:sp>
        <p:nvSpPr>
          <p:cNvPr id="587" name="Google Shape;587;p38"/>
          <p:cNvSpPr txBox="1">
            <a:spLocks noGrp="1"/>
          </p:cNvSpPr>
          <p:nvPr>
            <p:ph type="body" idx="1"/>
          </p:nvPr>
        </p:nvSpPr>
        <p:spPr>
          <a:xfrm>
            <a:off x="291937" y="1625291"/>
            <a:ext cx="3173405" cy="2969342"/>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Dirección Avenida Constitución 111</a:t>
            </a:r>
            <a:endParaRPr/>
          </a:p>
          <a:p>
            <a:pPr marL="279400" lvl="0" indent="-203200" algn="l" rtl="0">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p:txBody>
      </p:sp>
      <p:sp>
        <p:nvSpPr>
          <p:cNvPr id="588" name="Google Shape;588;p3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589" name="Google Shape;589;p3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39" descr="fondo6PPT.jpg"/>
          <p:cNvPicPr preferRelativeResize="0"/>
          <p:nvPr/>
        </p:nvPicPr>
        <p:blipFill rotWithShape="1">
          <a:blip r:embed="rId3">
            <a:alphaModFix/>
          </a:blip>
          <a:srcRect/>
          <a:stretch/>
        </p:blipFill>
        <p:spPr>
          <a:xfrm>
            <a:off x="-37097" y="692665"/>
            <a:ext cx="9034729" cy="4307042"/>
          </a:xfrm>
          <a:prstGeom prst="rect">
            <a:avLst/>
          </a:prstGeom>
          <a:noFill/>
          <a:ln>
            <a:noFill/>
          </a:ln>
        </p:spPr>
      </p:pic>
      <p:sp>
        <p:nvSpPr>
          <p:cNvPr id="595" name="Google Shape;595;p39"/>
          <p:cNvSpPr txBox="1">
            <a:spLocks noGrp="1"/>
          </p:cNvSpPr>
          <p:nvPr>
            <p:ph type="title"/>
          </p:nvPr>
        </p:nvSpPr>
        <p:spPr>
          <a:xfrm>
            <a:off x="291937" y="204579"/>
            <a:ext cx="3173405" cy="115308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Secretario Municipal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Leonel Bustamante González</a:t>
            </a:r>
            <a:endParaRPr/>
          </a:p>
        </p:txBody>
      </p:sp>
      <p:sp>
        <p:nvSpPr>
          <p:cNvPr id="596" name="Google Shape;596;p39"/>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381000" marR="0" lvl="0" indent="-381000" algn="l" rtl="0">
              <a:lnSpc>
                <a:spcPct val="100000"/>
              </a:lnSpc>
              <a:spcBef>
                <a:spcPts val="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Dirigir las actividades de Secretaría Administrativa del Alcalde y del Concejo. </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Desempeñarse como Ministro de Fe en todas las actuaciones municipales.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Recibir, mantener y tramitar, cuando corresponda, la declaración de intereses establecida en la Ley N° 18.575.</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Llevar el Registro Municipal a que se refiere el Artículo 6° de la Ley N° 19.418, sobre Juntas de Vecinos y demás Organizaciones Comunitarias.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Desarrollar las actividades específicas que les asigna la Ley Orgánica Constitucional de Municipalidades, con relación a la constitución y funcionamiento del Concejo Municipal y del Consejo Comunal de Organizaciones de la Sociedad Civil.</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las funciones que le asigna la Ley 19.418, sobre Juntas de Vecinos y demás Organizaciones Comunitarias.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Actuar como Ministro de Fe para los efectos establecidos en el artículo 177 inciso segundo de Código del Trabajo.</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Transcribir las resoluciones del Alcalde, Acuerdos del Concejo, de los comités, velar por su cumplimiento y mantener un archivo de tal documentación.</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con las funciones señaladas en la Ley 20.500 sobre Asociaciones y Participación Ciudadana en la Gestión Pública en particular la modificación introducida al Título XXXIII, del Libro I del Código Civil, Artículo 548, Constitución de Asociaciones y Fundaciones.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las funciones señaladas en la Ley 20.285, sobre Acceso a la Información Pública.</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Sin perjuicio de otras funciones y atribuciones que le entreguen las leyes especiales, le asigne su superior jerárquico o el Alcalde.</a:t>
            </a:r>
            <a:endParaRPr/>
          </a:p>
          <a:p>
            <a:pPr marL="279400" marR="0" lvl="0" indent="-215900" algn="l" rtl="0">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p:txBody>
      </p:sp>
      <p:sp>
        <p:nvSpPr>
          <p:cNvPr id="597" name="Google Shape;597;p39"/>
          <p:cNvSpPr txBox="1">
            <a:spLocks noGrp="1"/>
          </p:cNvSpPr>
          <p:nvPr>
            <p:ph type="body" idx="1"/>
          </p:nvPr>
        </p:nvSpPr>
        <p:spPr>
          <a:xfrm>
            <a:off x="291937" y="1645703"/>
            <a:ext cx="3173405" cy="294893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Constitución 111</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Oficina N° 5</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Está compuesta de las siguientes Oficinas</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Oficina de Partes y Archivos</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Oficina de Informaciones, Reclamos y Sugerencias (OIRS)</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Oficina de Transparencia</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Oficina de Personas Jurídicas sin Fines de Lucro.</a:t>
            </a:r>
            <a:endParaRPr/>
          </a:p>
        </p:txBody>
      </p:sp>
      <p:sp>
        <p:nvSpPr>
          <p:cNvPr id="598" name="Google Shape;598;p39"/>
          <p:cNvSpPr/>
          <p:nvPr/>
        </p:nvSpPr>
        <p:spPr>
          <a:xfrm rot="-5614000">
            <a:off x="7528369" y="4698069"/>
            <a:ext cx="221830" cy="198015"/>
          </a:xfrm>
          <a:prstGeom prst="curvedUpArrow">
            <a:avLst>
              <a:gd name="adj1" fmla="val 10800"/>
              <a:gd name="adj2" fmla="val 18900"/>
              <a:gd name="adj3" fmla="val 5378"/>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599" name="Google Shape;599;p39">
            <a:hlinkClick r:id="rId4" action="ppaction://hlinksldjump"/>
          </p:cNvPr>
          <p:cNvSpPr/>
          <p:nvPr/>
        </p:nvSpPr>
        <p:spPr>
          <a:xfrm rot="-5614580">
            <a:off x="7528656" y="46980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4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05" name="Google Shape;605;p40"/>
          <p:cNvSpPr txBox="1">
            <a:spLocks noGrp="1"/>
          </p:cNvSpPr>
          <p:nvPr>
            <p:ph type="title"/>
          </p:nvPr>
        </p:nvSpPr>
        <p:spPr>
          <a:xfrm>
            <a:off x="253630" y="287590"/>
            <a:ext cx="3173405" cy="135856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Partes y Archivo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Ignacia Silva Nuñez</a:t>
            </a:r>
            <a:endParaRPr/>
          </a:p>
        </p:txBody>
      </p:sp>
      <p:sp>
        <p:nvSpPr>
          <p:cNvPr id="606" name="Google Shape;606;p40"/>
          <p:cNvSpPr txBox="1">
            <a:spLocks noGrp="1"/>
          </p:cNvSpPr>
          <p:nvPr>
            <p:ph type="body" idx="1"/>
          </p:nvPr>
        </p:nvSpPr>
        <p:spPr>
          <a:xfrm>
            <a:off x="3575020" y="349735"/>
            <a:ext cx="5111722" cy="4244899"/>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Mantener un constante flujo, control, archivo y conservación de toda la documentación que ingresa y egresa de la municipalidad proporcionando en forma rápida y expedita la información que se requiera para la actividad municipal.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Mantener registros numerados correlativamente de decretos, reglamentos, ordenanzas, oficios y demás resoluciones y documentación oficial de la municipalidad.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Tener a su cargo el trámite de ingresos, clasificación y distribución de la correspondencia oficial. d) Mantener archivos actualizados de la documentación recibidas y despachada por la Municipalidad.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e) 	Llevar y conservar el archivo central de la documentación oficial del municipio, de acuerdo a las técnicas de conservación y clasificación existente. Efectuar el control de los plazos en la tramitación de la documentación interna y externa de la Municipalidad.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f) 	Efectuar el manejo, control y mantención del franqueo de correspondencia.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g) 	Informar al público acerca del estado de tramitación de sus reclamos o peticiones, y orientarlos acerca del procedimiento y antecedentes necesarios para la obtención de servicios y beneficios que otorga la municipalidad.</a:t>
            </a:r>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a:t>
            </a:r>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h) 	Recibir y dar tramitación a las presentaciones y reclamos que formule la ciudadanía local, según el procedimiento que establece la Ordenanza de Participación Ciudadana.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i) 	Distribución copias de decretos, reglamentos, ordenanzas, resoluciones, órdenes de servicios, circulares y otros a quienes corresponda. </a:t>
            </a:r>
            <a:endParaRPr/>
          </a:p>
        </p:txBody>
      </p:sp>
      <p:sp>
        <p:nvSpPr>
          <p:cNvPr id="607" name="Google Shape;607;p40"/>
          <p:cNvSpPr txBox="1">
            <a:spLocks noGrp="1"/>
          </p:cNvSpPr>
          <p:nvPr>
            <p:ph type="body" idx="1"/>
          </p:nvPr>
        </p:nvSpPr>
        <p:spPr>
          <a:xfrm>
            <a:off x="291937" y="2051232"/>
            <a:ext cx="3173405" cy="2543401"/>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Constitución 111</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Oficina N° 5</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Horario de Atención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Lunes a jueves 8.30 a 14.00 y de 15.00 a 17.30</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Viernes 8.30 a 14.00 y de 15.00 a 16.30</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Correo electrónico </a:t>
            </a:r>
            <a:r>
              <a:rPr lang="es" sz="1200" b="0" i="0" u="sng">
                <a:solidFill>
                  <a:schemeClr val="hlink"/>
                </a:solidFill>
                <a:hlinkClick r:id="rId4"/>
              </a:rPr>
              <a:t>ofpartes@municipalidadcasablanca.cl</a:t>
            </a:r>
            <a:endParaRPr/>
          </a:p>
          <a:p>
            <a:pPr marL="279400" lvl="0" indent="-203200" algn="l" rtl="0">
              <a:spcBef>
                <a:spcPts val="200"/>
              </a:spcBef>
              <a:spcAft>
                <a:spcPts val="0"/>
              </a:spcAft>
              <a:buClr>
                <a:schemeClr val="dk1"/>
              </a:buClr>
              <a:buSzPts val="1200"/>
              <a:buNone/>
            </a:pPr>
            <a:endParaRPr sz="1200" b="0" i="0" u="sng">
              <a:solidFill>
                <a:schemeClr val="hlink"/>
              </a:solidFill>
              <a:hlinkClick r:id="rId4"/>
            </a:endParaRPr>
          </a:p>
        </p:txBody>
      </p:sp>
      <p:sp>
        <p:nvSpPr>
          <p:cNvPr id="608" name="Google Shape;608;p4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09" name="Google Shape;609;p4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4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15" name="Google Shape;615;p41"/>
          <p:cNvSpPr txBox="1">
            <a:spLocks noGrp="1"/>
          </p:cNvSpPr>
          <p:nvPr>
            <p:ph type="title"/>
          </p:nvPr>
        </p:nvSpPr>
        <p:spPr>
          <a:xfrm>
            <a:off x="255647" y="541612"/>
            <a:ext cx="3173405" cy="135856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Registro de Personas Jurídicas sin Fines de Lucro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Joliette Romero Aguilera</a:t>
            </a:r>
            <a:endParaRPr/>
          </a:p>
        </p:txBody>
      </p:sp>
      <p:sp>
        <p:nvSpPr>
          <p:cNvPr id="616" name="Google Shape;616;p41"/>
          <p:cNvSpPr txBox="1">
            <a:spLocks noGrp="1"/>
          </p:cNvSpPr>
          <p:nvPr>
            <p:ph type="body" idx="1"/>
          </p:nvPr>
        </p:nvSpPr>
        <p:spPr>
          <a:xfrm>
            <a:off x="3575020" y="390560"/>
            <a:ext cx="5111722" cy="4204074"/>
          </a:xfrm>
          <a:prstGeom prst="rect">
            <a:avLst/>
          </a:prstGeom>
          <a:noFill/>
          <a:ln>
            <a:noFill/>
          </a:ln>
        </p:spPr>
        <p:txBody>
          <a:bodyPr spcFirstLastPara="1" wrap="square" lIns="24200" tIns="12100" rIns="24200" bIns="12100" anchor="t" anchorCtr="0">
            <a:noAutofit/>
          </a:bodyPr>
          <a:lstStyle/>
          <a:p>
            <a:pPr marL="0" marR="0" lvl="0" indent="0" algn="l" rtl="0">
              <a:lnSpc>
                <a:spcPct val="15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Mantener y Gestionar el Registro Municipal y demás funciones de la Ley 19.418.</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Mantener y Gestionar el Registro de las Asociaciones y/o Corporaciones y Fundaciones señaladas en el Título XXXIII, del Libro I del Código Civil, Artículo 548, Constitución de Asociaciones y Fundaciones.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Mantener y Gestionar el Registro de Condominios de Viviendas Sociales regidos por la Ley 19.537 de Copropiedad Inmobiliaria.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d) Mantener y Gestionar el Registro de Personas Jurídicas Receptoras de Fondos Públicos, señalados en la Ley 19.862.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e) Atender y orientar al público que requiera atención relacionada con la legislación señalada precedentemente.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f) Coordinar con la Oficina de Organizaciones Comunitarias, en todo aquello que diga relación con la constitución de organizaciones, modificación de estatutos, renovación o cambio de Directivas, etc.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g) Revisar, verificar cumplimiento de requisitos y recibir la documentación que presenten las organizaciones para la tramitación que corresponda.</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h) Organizar calendario para el cumplimiento de plazos de aquellas organizaciones que tramiten Personalidad Jurídica o cambio de Directiva. </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i) Subrogar a la encargada o encargado del Departamento de Transparencia.</a:t>
            </a:r>
            <a:endParaRPr/>
          </a:p>
          <a:p>
            <a:pPr marL="0" marR="0" lvl="0" indent="0" algn="l" rtl="0">
              <a:lnSpc>
                <a:spcPct val="15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j) Toda otra función que la ley, su superior jerárquico o el Alcalde le asigne.</a:t>
            </a:r>
            <a:endParaRPr/>
          </a:p>
        </p:txBody>
      </p:sp>
      <p:sp>
        <p:nvSpPr>
          <p:cNvPr id="617" name="Google Shape;617;p41"/>
          <p:cNvSpPr txBox="1">
            <a:spLocks noGrp="1"/>
          </p:cNvSpPr>
          <p:nvPr>
            <p:ph type="body" idx="1"/>
          </p:nvPr>
        </p:nvSpPr>
        <p:spPr>
          <a:xfrm>
            <a:off x="291937" y="1900179"/>
            <a:ext cx="3173405" cy="2694454"/>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Oficina de Registro de Personas Jurídicas sin Fines de Lucro deberá colaborar directamente con el Secretario Municipal, para lo cual tendrá a su cargo gestionar y mantener el registro documental de todas aquellas organizaciones sin fines de lucro.</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Constitución 111</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Oficina N° 5</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Horario de Atención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Lunes a jueves 8.30 a 14.00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Viernes 8.30 a 14.00 </a:t>
            </a:r>
            <a:endParaRPr/>
          </a:p>
        </p:txBody>
      </p:sp>
      <p:sp>
        <p:nvSpPr>
          <p:cNvPr id="618" name="Google Shape;618;p4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19" name="Google Shape;619;p4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4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25" name="Google Shape;625;p42"/>
          <p:cNvSpPr txBox="1">
            <a:spLocks noGrp="1"/>
          </p:cNvSpPr>
          <p:nvPr>
            <p:ph type="title"/>
          </p:nvPr>
        </p:nvSpPr>
        <p:spPr>
          <a:xfrm>
            <a:off x="255647" y="180991"/>
            <a:ext cx="3173405" cy="11975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Secretaria Alcaldía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Pamela Zúñiga Reyes</a:t>
            </a:r>
            <a:endParaRPr/>
          </a:p>
        </p:txBody>
      </p:sp>
      <p:sp>
        <p:nvSpPr>
          <p:cNvPr id="626" name="Google Shape;626;p42"/>
          <p:cNvSpPr txBox="1">
            <a:spLocks noGrp="1"/>
          </p:cNvSpPr>
          <p:nvPr>
            <p:ph type="body" idx="1"/>
          </p:nvPr>
        </p:nvSpPr>
        <p:spPr>
          <a:xfrm>
            <a:off x="3575020" y="864130"/>
            <a:ext cx="5111722" cy="373050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Coordinar y agenciar atención de público por parte del alcalde.</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Llevar agenda de audiencias y reuniones sostenidas por el alcalde.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Coordinar y registrar audiencias solicitadas a través de la ley del lobby.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d) Registro y custodia de toda la documentación que ingrese y egrese de Alcaldía.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e) Toda otra función que la ley, su superior jerárquico o el Alcalde le asigne.</a:t>
            </a:r>
            <a:endParaRPr/>
          </a:p>
        </p:txBody>
      </p:sp>
      <p:sp>
        <p:nvSpPr>
          <p:cNvPr id="627" name="Google Shape;627;p42"/>
          <p:cNvSpPr txBox="1">
            <a:spLocks noGrp="1"/>
          </p:cNvSpPr>
          <p:nvPr>
            <p:ph type="body" idx="1"/>
          </p:nvPr>
        </p:nvSpPr>
        <p:spPr>
          <a:xfrm>
            <a:off x="291937" y="1378526"/>
            <a:ext cx="3173405" cy="321610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Secretaría de Alcaldía tiene como objetivo programar y coordinar las actividades del Alcalde, en materias vinculadas a su agenda y actividades asociadas a las funciones de la Alcaldía.</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Constitución 111</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Oficina N° 2</a:t>
            </a:r>
            <a:endParaRPr/>
          </a:p>
          <a:p>
            <a:pPr marL="0" lvl="0" indent="0" algn="l" rtl="0">
              <a:lnSpc>
                <a:spcPct val="100000"/>
              </a:lnSpc>
              <a:spcBef>
                <a:spcPts val="200"/>
              </a:spcBef>
              <a:spcAft>
                <a:spcPts val="0"/>
              </a:spcAft>
              <a:buClr>
                <a:srgbClr val="00B050"/>
              </a:buClr>
              <a:buSzPts val="1200"/>
              <a:buNone/>
            </a:pPr>
            <a:r>
              <a:rPr lang="es" sz="1200" b="0" i="0" u="none">
                <a:latin typeface="Arial Narrow"/>
                <a:ea typeface="Arial Narrow"/>
                <a:cs typeface="Arial Narrow"/>
                <a:sym typeface="Arial Narrow"/>
              </a:rPr>
              <a:t>Horario de Atención </a:t>
            </a:r>
            <a:endParaRPr/>
          </a:p>
          <a:p>
            <a:pPr marL="0" lvl="0" indent="0" algn="l" rtl="0">
              <a:lnSpc>
                <a:spcPct val="100000"/>
              </a:lnSpc>
              <a:spcBef>
                <a:spcPts val="200"/>
              </a:spcBef>
              <a:spcAft>
                <a:spcPts val="0"/>
              </a:spcAft>
              <a:buClr>
                <a:srgbClr val="00B050"/>
              </a:buClr>
              <a:buSzPts val="1200"/>
              <a:buNone/>
            </a:pPr>
            <a:r>
              <a:rPr lang="es" sz="1200" b="0" i="0" u="none">
                <a:latin typeface="Arial Narrow"/>
                <a:ea typeface="Arial Narrow"/>
                <a:cs typeface="Arial Narrow"/>
                <a:sym typeface="Arial Narrow"/>
              </a:rPr>
              <a:t>Lunes a </a:t>
            </a:r>
            <a:r>
              <a:rPr lang="es" sz="1200">
                <a:latin typeface="Arial Narrow"/>
                <a:ea typeface="Arial Narrow"/>
                <a:cs typeface="Arial Narrow"/>
                <a:sym typeface="Arial Narrow"/>
              </a:rPr>
              <a:t>viernes</a:t>
            </a:r>
            <a:r>
              <a:rPr lang="es" sz="1200" b="0" i="0" u="none">
                <a:latin typeface="Arial Narrow"/>
                <a:ea typeface="Arial Narrow"/>
                <a:cs typeface="Arial Narrow"/>
                <a:sym typeface="Arial Narrow"/>
              </a:rPr>
              <a:t> 8.30 a 14.00 </a:t>
            </a:r>
            <a:endParaRPr/>
          </a:p>
          <a:p>
            <a:pPr marL="0" lvl="0" indent="0" algn="l" rtl="0">
              <a:lnSpc>
                <a:spcPct val="100000"/>
              </a:lnSpc>
              <a:spcBef>
                <a:spcPts val="200"/>
              </a:spcBef>
              <a:spcAft>
                <a:spcPts val="0"/>
              </a:spcAft>
              <a:buClr>
                <a:srgbClr val="00B050"/>
              </a:buClr>
              <a:buSzPts val="1200"/>
              <a:buNone/>
            </a:pPr>
            <a:r>
              <a:rPr lang="es" sz="1200" b="0" i="0" u="none">
                <a:latin typeface="Arial Narrow"/>
                <a:ea typeface="Arial Narrow"/>
                <a:cs typeface="Arial Narrow"/>
                <a:sym typeface="Arial Narrow"/>
              </a:rPr>
              <a:t>Correo electrónico </a:t>
            </a:r>
            <a:r>
              <a:rPr lang="es" sz="1200" b="0" i="0" u="sng">
                <a:solidFill>
                  <a:schemeClr val="hlink"/>
                </a:solidFill>
                <a:hlinkClick r:id="rId4"/>
              </a:rPr>
              <a:t>alcaldía@municipalidadcasablanca.cl</a:t>
            </a:r>
            <a:r>
              <a:rPr lang="es" sz="1200" b="0" i="0" u="none">
                <a:solidFill>
                  <a:srgbClr val="00B050"/>
                </a:solidFill>
                <a:latin typeface="Arial Narrow"/>
                <a:ea typeface="Arial Narrow"/>
                <a:cs typeface="Arial Narrow"/>
                <a:sym typeface="Arial Narrow"/>
              </a:rPr>
              <a:t> </a:t>
            </a:r>
            <a:endParaRPr/>
          </a:p>
        </p:txBody>
      </p:sp>
      <p:sp>
        <p:nvSpPr>
          <p:cNvPr id="628" name="Google Shape;628;p4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29" name="Google Shape;629;p4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4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35" name="Google Shape;635;p43"/>
          <p:cNvSpPr txBox="1">
            <a:spLocks noGrp="1"/>
          </p:cNvSpPr>
          <p:nvPr>
            <p:ph type="title"/>
          </p:nvPr>
        </p:nvSpPr>
        <p:spPr>
          <a:xfrm>
            <a:off x="261695" y="685407"/>
            <a:ext cx="3173405" cy="112495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Informaciones Reclamos y Sugerencias (OIRS)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Ignacia Silva Nuñez</a:t>
            </a:r>
            <a:endParaRPr/>
          </a:p>
        </p:txBody>
      </p:sp>
      <p:sp>
        <p:nvSpPr>
          <p:cNvPr id="636" name="Google Shape;636;p43"/>
          <p:cNvSpPr txBox="1">
            <a:spLocks noGrp="1"/>
          </p:cNvSpPr>
          <p:nvPr>
            <p:ph type="body" idx="1"/>
          </p:nvPr>
        </p:nvSpPr>
        <p:spPr>
          <a:xfrm>
            <a:off x="3575020" y="864130"/>
            <a:ext cx="5111722" cy="373050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 Recibir las solicitudes de información, reclamos y sugerencias que formulen personas naturales y jurídicas.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b) Coordinar y requerir de las unidades municipales los antecedentes necesarios para entregar una adecuada respuesta al solicitante.</a:t>
            </a:r>
            <a:endParaRPr/>
          </a:p>
        </p:txBody>
      </p:sp>
      <p:sp>
        <p:nvSpPr>
          <p:cNvPr id="637" name="Google Shape;637;p43"/>
          <p:cNvSpPr txBox="1">
            <a:spLocks noGrp="1"/>
          </p:cNvSpPr>
          <p:nvPr>
            <p:ph type="body" idx="1"/>
          </p:nvPr>
        </p:nvSpPr>
        <p:spPr>
          <a:xfrm>
            <a:off x="291937" y="1975026"/>
            <a:ext cx="3173405" cy="2619608"/>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Constitución 111</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Oficina N° 5</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Horario de Atención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Lunes a jueves 8.30 a 14.00 y de 15.00 a 17.30</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Viernes 8.30 a 14.00 y de 15.00 a 16.30</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Correo electrónico </a:t>
            </a:r>
            <a:r>
              <a:rPr lang="es" sz="1200" b="0" i="0" u="sng">
                <a:solidFill>
                  <a:schemeClr val="hlink"/>
                </a:solidFill>
                <a:hlinkClick r:id="rId4"/>
              </a:rPr>
              <a:t>oirs@municipalidadcasablanca.cl</a:t>
            </a:r>
            <a:endParaRPr/>
          </a:p>
        </p:txBody>
      </p:sp>
      <p:sp>
        <p:nvSpPr>
          <p:cNvPr id="638" name="Google Shape;638;p4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39" name="Google Shape;639;p4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226" name="Google Shape;226;p26"/>
          <p:cNvSpPr txBox="1">
            <a:spLocks noGrp="1"/>
          </p:cNvSpPr>
          <p:nvPr>
            <p:ph type="title"/>
          </p:nvPr>
        </p:nvSpPr>
        <p:spPr>
          <a:xfrm>
            <a:off x="337905" y="370147"/>
            <a:ext cx="3008485" cy="96755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Alcalde</a:t>
            </a:r>
            <a:r>
              <a:rPr lang="es" sz="3200" b="1" i="0" u="none">
                <a:solidFill>
                  <a:srgbClr val="17375E"/>
                </a:solidFill>
                <a:latin typeface="Arial Narrow"/>
                <a:ea typeface="Arial Narrow"/>
                <a:cs typeface="Arial Narrow"/>
                <a:sym typeface="Arial Narrow"/>
              </a:rPr>
              <a:t/>
            </a:r>
            <a:br>
              <a:rPr lang="es" sz="32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Francisco Riquelme López</a:t>
            </a:r>
            <a:br>
              <a:rPr lang="es" sz="1400" b="1" i="0" u="none">
                <a:solidFill>
                  <a:srgbClr val="17375E"/>
                </a:solidFill>
                <a:latin typeface="Arial Narrow"/>
                <a:ea typeface="Arial Narrow"/>
                <a:cs typeface="Arial Narrow"/>
                <a:sym typeface="Arial Narrow"/>
              </a:rPr>
            </a:br>
            <a:r>
              <a:rPr lang="es" sz="1200" b="1" i="0" u="none">
                <a:solidFill>
                  <a:srgbClr val="17375E"/>
                </a:solidFill>
                <a:latin typeface="Arial Narrow"/>
                <a:ea typeface="Arial Narrow"/>
                <a:cs typeface="Arial Narrow"/>
                <a:sym typeface="Arial Narrow"/>
              </a:rPr>
              <a:t>Asume sus funciones a partir del 01 de julio de 2021</a:t>
            </a:r>
            <a:endParaRPr/>
          </a:p>
        </p:txBody>
      </p:sp>
      <p:sp>
        <p:nvSpPr>
          <p:cNvPr id="227" name="Google Shape;227;p26"/>
          <p:cNvSpPr txBox="1">
            <a:spLocks noGrp="1"/>
          </p:cNvSpPr>
          <p:nvPr>
            <p:ph type="body" idx="1"/>
          </p:nvPr>
        </p:nvSpPr>
        <p:spPr>
          <a:xfrm>
            <a:off x="3575020" y="1419351"/>
            <a:ext cx="5111722" cy="3175282"/>
          </a:xfrm>
          <a:prstGeom prst="rect">
            <a:avLst/>
          </a:prstGeom>
          <a:noFill/>
          <a:ln>
            <a:noFill/>
          </a:ln>
        </p:spPr>
        <p:txBody>
          <a:bodyPr spcFirstLastPara="1" wrap="square" lIns="24200" tIns="12100" rIns="24200" bIns="12100" anchor="t" anchorCtr="0">
            <a:noAutofit/>
          </a:bodyPr>
          <a:lstStyle/>
          <a:p>
            <a:pPr marL="279400" marR="0" lvl="0" indent="-21590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79400" algn="l" rtl="0">
              <a:lnSpc>
                <a:spcPct val="100000"/>
              </a:lnSpc>
              <a:spcBef>
                <a:spcPts val="200"/>
              </a:spcBef>
              <a:spcAft>
                <a:spcPts val="0"/>
              </a:spcAft>
              <a:buClr>
                <a:schemeClr val="dk1"/>
              </a:buClr>
              <a:buSzPts val="1000"/>
              <a:buFont typeface="Arial"/>
              <a:buChar char="•"/>
            </a:pPr>
            <a:r>
              <a:rPr lang="es" sz="1000" b="0" i="0" u="none" strike="noStrike" cap="none">
                <a:solidFill>
                  <a:schemeClr val="dk1"/>
                </a:solidFill>
                <a:latin typeface="Calibri"/>
                <a:ea typeface="Calibri"/>
                <a:cs typeface="Calibri"/>
                <a:sym typeface="Calibri"/>
              </a:rPr>
              <a:t>Las municipalidades, como lo señala el artículo 1° de la Ley 18.695, son corporaciones autónomas de derecho público, con personalidad jurídica y patrimonio propio, cuya finalidad es satisfacer las necesidades de la comunidad local y asegurar su participación en el progreso económico, social y cultural de las respectivas comunas. </a:t>
            </a:r>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79400" algn="l" rtl="0">
              <a:lnSpc>
                <a:spcPct val="100000"/>
              </a:lnSpc>
              <a:spcBef>
                <a:spcPts val="200"/>
              </a:spcBef>
              <a:spcAft>
                <a:spcPts val="0"/>
              </a:spcAft>
              <a:buClr>
                <a:schemeClr val="dk1"/>
              </a:buClr>
              <a:buSzPts val="1000"/>
              <a:buFont typeface="Arial"/>
              <a:buChar char="•"/>
            </a:pPr>
            <a:r>
              <a:rPr lang="es" sz="1000" b="0" i="0" u="none" strike="noStrike" cap="none">
                <a:solidFill>
                  <a:schemeClr val="dk1"/>
                </a:solidFill>
                <a:latin typeface="Calibri"/>
                <a:ea typeface="Calibri"/>
                <a:cs typeface="Calibri"/>
                <a:sym typeface="Calibri"/>
              </a:rPr>
              <a:t>Estarán constituidas por el Alcalde, como máxima autoridad y por el concejo. </a:t>
            </a:r>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79400" algn="l" rtl="0">
              <a:lnSpc>
                <a:spcPct val="100000"/>
              </a:lnSpc>
              <a:spcBef>
                <a:spcPts val="200"/>
              </a:spcBef>
              <a:spcAft>
                <a:spcPts val="0"/>
              </a:spcAft>
              <a:buClr>
                <a:schemeClr val="dk1"/>
              </a:buClr>
              <a:buSzPts val="1000"/>
              <a:buFont typeface="Arial"/>
              <a:buChar char="•"/>
            </a:pPr>
            <a:r>
              <a:rPr lang="es" sz="1000" b="0" i="0" u="none" strike="noStrike" cap="none">
                <a:solidFill>
                  <a:schemeClr val="dk1"/>
                </a:solidFill>
                <a:latin typeface="Calibri"/>
                <a:ea typeface="Calibri"/>
                <a:cs typeface="Calibri"/>
                <a:sym typeface="Calibri"/>
              </a:rPr>
              <a:t>Sus funciones y atribuciones están descritas en el Párrafo 2° de la Ley 18.695 Ley Orgánica Constitucional de Municipalidades </a:t>
            </a:r>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15900" algn="l" rtl="0">
              <a:lnSpc>
                <a:spcPct val="100000"/>
              </a:lnSpc>
              <a:spcBef>
                <a:spcPts val="20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279400" marR="0" lvl="0" indent="-215900" algn="l" rtl="0">
              <a:spcBef>
                <a:spcPts val="20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p:txBody>
      </p:sp>
      <p:pic>
        <p:nvPicPr>
          <p:cNvPr id="228" name="Google Shape;228;p26"/>
          <p:cNvPicPr preferRelativeResize="0"/>
          <p:nvPr/>
        </p:nvPicPr>
        <p:blipFill rotWithShape="1">
          <a:blip r:embed="rId4">
            <a:alphaModFix/>
          </a:blip>
          <a:srcRect/>
          <a:stretch/>
        </p:blipFill>
        <p:spPr>
          <a:xfrm>
            <a:off x="353631" y="1903355"/>
            <a:ext cx="1499605" cy="2249609"/>
          </a:xfrm>
          <a:prstGeom prst="rect">
            <a:avLst/>
          </a:prstGeom>
          <a:noFill/>
          <a:ln>
            <a:noFill/>
          </a:ln>
        </p:spPr>
      </p:pic>
      <p:sp>
        <p:nvSpPr>
          <p:cNvPr id="229" name="Google Shape;229;p26"/>
          <p:cNvSpPr txBox="1">
            <a:spLocks noGrp="1"/>
          </p:cNvSpPr>
          <p:nvPr>
            <p:ph type="body" idx="1"/>
          </p:nvPr>
        </p:nvSpPr>
        <p:spPr>
          <a:xfrm>
            <a:off x="457261" y="2051232"/>
            <a:ext cx="3008081" cy="2543401"/>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 </a:t>
            </a:r>
            <a:endParaRPr/>
          </a:p>
        </p:txBody>
      </p:sp>
      <p:pic>
        <p:nvPicPr>
          <p:cNvPr id="230" name="Google Shape;230;p26"/>
          <p:cNvPicPr preferRelativeResize="0"/>
          <p:nvPr/>
        </p:nvPicPr>
        <p:blipFill rotWithShape="1">
          <a:blip r:embed="rId5">
            <a:alphaModFix/>
          </a:blip>
          <a:srcRect/>
          <a:stretch/>
        </p:blipFill>
        <p:spPr>
          <a:xfrm>
            <a:off x="7808512" y="3621182"/>
            <a:ext cx="987909" cy="658471"/>
          </a:xfrm>
          <a:prstGeom prst="rect">
            <a:avLst/>
          </a:prstGeom>
          <a:noFill/>
          <a:ln>
            <a:noFill/>
          </a:ln>
        </p:spPr>
      </p:pic>
      <p:sp>
        <p:nvSpPr>
          <p:cNvPr id="231" name="Google Shape;231;p26">
            <a:hlinkClick r:id="rId6" action="ppaction://hlinksldjump"/>
          </p:cNvPr>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4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45" name="Google Shape;645;p44"/>
          <p:cNvSpPr txBox="1">
            <a:spLocks noGrp="1"/>
          </p:cNvSpPr>
          <p:nvPr>
            <p:ph type="title"/>
          </p:nvPr>
        </p:nvSpPr>
        <p:spPr>
          <a:xfrm>
            <a:off x="255647" y="431838"/>
            <a:ext cx="3173405" cy="111134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Municipal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Transparencia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Laura Pulgar Aranda</a:t>
            </a:r>
            <a:endParaRPr/>
          </a:p>
        </p:txBody>
      </p:sp>
      <p:sp>
        <p:nvSpPr>
          <p:cNvPr id="646" name="Google Shape;646;p44"/>
          <p:cNvSpPr txBox="1">
            <a:spLocks noGrp="1"/>
          </p:cNvSpPr>
          <p:nvPr>
            <p:ph type="body" idx="1"/>
          </p:nvPr>
        </p:nvSpPr>
        <p:spPr>
          <a:xfrm>
            <a:off x="3575020" y="864130"/>
            <a:ext cx="5111722" cy="3730503"/>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a) Administrar y coordinar todos los temas de Transparencia en el municipio, supervigilando a encargados de Transparencia Activa, solicitudes de Acceso a la Información y gestión documental, informando periódicamente de su gestión a su superior jerárquico, a la Dirección de Control y al Sr. Alcalde.</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Recopilar, seleccionar, analizar y mantener, a través del sitio web institucional, a disposición permanente del público la información en los términos que prescribe el Artículo 7º de la Ley Nº 20.285, sobre acceso a la información pública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Asesorar en materias de Declaración de Intereses y Patrimonio (DIP), y Ley Nº 20.730 que regula el Lobby.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d) Publicar los registros a que se refiere el artículo 6 y comunicación de proceso de elecciones indicado en al artículo 21 bis de la Ley Nº 19.418, que fija texto refundido, coordinado y sistematizado de la Ley Nº 19.418, sobre Juntas de Vecinos y demás Organizaciones Comunitarias.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e) Toda otra función que le encomiende la ley, su superior jerárquico y/o el Sr. Alcalde.</a:t>
            </a:r>
            <a:endParaRPr/>
          </a:p>
        </p:txBody>
      </p:sp>
      <p:sp>
        <p:nvSpPr>
          <p:cNvPr id="647" name="Google Shape;647;p44"/>
          <p:cNvSpPr txBox="1">
            <a:spLocks noGrp="1"/>
          </p:cNvSpPr>
          <p:nvPr>
            <p:ph type="body" idx="1"/>
          </p:nvPr>
        </p:nvSpPr>
        <p:spPr>
          <a:xfrm>
            <a:off x="291937" y="1666570"/>
            <a:ext cx="3173405" cy="2928064"/>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El Departamento de Transparencia deberá dar cumplimiento a lo dispuesto en la Ley Nº 20.285, sobre Acceso a la Información Pública. Para la ejecución de los procedimientos internos de Transparencia Activa y Acceso a la Información se establecerán los siguientes roles</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Funciones.</a:t>
            </a:r>
            <a:endParaRPr/>
          </a:p>
          <a:p>
            <a:pPr marL="0" lvl="0" indent="0" algn="l" rtl="0">
              <a:lnSpc>
                <a:spcPct val="100000"/>
              </a:lnSpc>
              <a:spcBef>
                <a:spcPts val="200"/>
              </a:spcBef>
              <a:spcAft>
                <a:spcPts val="0"/>
              </a:spcAft>
              <a:buClr>
                <a:schemeClr val="dk1"/>
              </a:buClr>
              <a:buSzPts val="1100"/>
              <a:buNone/>
            </a:pPr>
            <a:endParaRPr sz="11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Constitución 111, Oficina N° 5</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Horario de Atención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Lunes a jueves 8.30 a 14.00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Viernes 8.30 a 14.00 </a:t>
            </a:r>
            <a:endParaRPr sz="11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100"/>
              <a:buNone/>
            </a:pPr>
            <a:endParaRPr sz="11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Correo electrónico </a:t>
            </a:r>
            <a:r>
              <a:rPr lang="es" sz="1100" b="0" i="0" u="sng">
                <a:solidFill>
                  <a:schemeClr val="hlink"/>
                </a:solidFill>
                <a:hlinkClick r:id="rId4"/>
              </a:rPr>
              <a:t>transparencia@municipalidadcasablanca.cl</a:t>
            </a:r>
            <a:endParaRPr/>
          </a:p>
          <a:p>
            <a:pPr marL="279400" lvl="0" indent="-215900" algn="l" rtl="0">
              <a:spcBef>
                <a:spcPts val="200"/>
              </a:spcBef>
              <a:spcAft>
                <a:spcPts val="0"/>
              </a:spcAft>
              <a:buClr>
                <a:schemeClr val="dk1"/>
              </a:buClr>
              <a:buSzPts val="1100"/>
              <a:buNone/>
            </a:pPr>
            <a:endParaRPr sz="1100" b="0" i="0" u="sng">
              <a:solidFill>
                <a:schemeClr val="hlink"/>
              </a:solidFill>
              <a:hlinkClick r:id="rId4"/>
            </a:endParaRPr>
          </a:p>
        </p:txBody>
      </p:sp>
      <p:sp>
        <p:nvSpPr>
          <p:cNvPr id="648" name="Google Shape;648;p4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49" name="Google Shape;649;p4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4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55" name="Google Shape;655;p45"/>
          <p:cNvSpPr txBox="1">
            <a:spLocks noGrp="1"/>
          </p:cNvSpPr>
          <p:nvPr>
            <p:ph type="title"/>
          </p:nvPr>
        </p:nvSpPr>
        <p:spPr>
          <a:xfrm>
            <a:off x="291937" y="204579"/>
            <a:ext cx="3173405" cy="117394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Control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Marjorie Choupay Nuñez</a:t>
            </a:r>
            <a:endParaRPr/>
          </a:p>
        </p:txBody>
      </p:sp>
      <p:sp>
        <p:nvSpPr>
          <p:cNvPr id="656" name="Google Shape;656;p45"/>
          <p:cNvSpPr txBox="1">
            <a:spLocks noGrp="1"/>
          </p:cNvSpPr>
          <p:nvPr>
            <p:ph type="body" idx="1"/>
          </p:nvPr>
        </p:nvSpPr>
        <p:spPr>
          <a:xfrm>
            <a:off x="3575020" y="514396"/>
            <a:ext cx="5111722" cy="4080237"/>
          </a:xfrm>
          <a:prstGeom prst="rect">
            <a:avLst/>
          </a:prstGeom>
          <a:noFill/>
          <a:ln>
            <a:noFill/>
          </a:ln>
        </p:spPr>
        <p:txBody>
          <a:bodyPr spcFirstLastPara="1" wrap="square" lIns="24200" tIns="12100" rIns="24200" bIns="12100" anchor="t" anchorCtr="0">
            <a:noAutofit/>
          </a:bodyPr>
          <a:lstStyle/>
          <a:p>
            <a:pPr marL="381000" marR="0" lvl="0" indent="-317500" algn="l" rtl="0">
              <a:lnSpc>
                <a:spcPct val="100000"/>
              </a:lnSpc>
              <a:spcBef>
                <a:spcPts val="0"/>
              </a:spcBef>
              <a:spcAft>
                <a:spcPts val="0"/>
              </a:spcAft>
              <a:buClr>
                <a:schemeClr val="dk1"/>
              </a:buClr>
              <a:buSzPts val="1000"/>
              <a:buFont typeface="Calibri"/>
              <a:buNone/>
            </a:pPr>
            <a:endParaRPr sz="1000" b="0" i="0" u="none">
              <a:solidFill>
                <a:schemeClr val="dk1"/>
              </a:solidFill>
              <a:latin typeface="Arial Narrow"/>
              <a:ea typeface="Arial Narrow"/>
              <a:cs typeface="Arial Narrow"/>
              <a:sym typeface="Arial Narrow"/>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Dirigir las actividades de Secretaría Administrativa del Alcalde y del Concejo. </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Desempeñarse como Ministro de Fe en todas las actuaciones municipales.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Recibir, mantener y tramitar, cuando corresponda, la declaración de intereses establecida en la Ley N° 18.575.</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Llevar el Registro Municipal a que se refiere el Artículo 6° de la Ley N° 19.418, sobre Juntas de Vecinos y demás Organizaciones Comunitarias.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Desarrollar las actividades específicas que les asigna la Ley Orgánica Constitucional de Municipalidades, con relación a la constitución y funcionamiento del Concejo Municipal y del Consejo Comunal de Organizaciones de la Sociedad Civil.</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las funciones que le asigna la Ley 19.418, sobre Juntas de Vecinos y demás Organizaciones Comunitarias.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Actuar como Ministro de Fe para los efectos establecidos en el artículo 177 inciso segundo de Código del Trabajo.</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Transcribir las resoluciones del Alcalde, Acuerdos del Concejo, de los comités, velar por su cumplimiento y mantener un archivo de tal documentación.</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con las funciones señaladas en la Ley 20.500 sobre Asociaciones y Participación Ciudadana en la Gestión Pública en particular la modificación introducida al Título XXXIII, del Libro I del Código Civil, Artículo 548, Constitución de Asociaciones y Fundaciones.</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Cumplir las funciones señaladas en la Ley 20.285, sobre Acceso a la Información Pública.</a:t>
            </a:r>
            <a:endParaRPr/>
          </a:p>
          <a:p>
            <a:pPr marL="381000" marR="0" lvl="0" indent="-3810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Sin perjuicio de otras funciones y atribuciones que le entreguen las leyes especiales, le asigne su superior jerárquico o el Alcalde.</a:t>
            </a:r>
            <a:endParaRPr/>
          </a:p>
          <a:p>
            <a:pPr marL="279400" marR="0" lvl="0" indent="-215900" algn="l" rtl="0">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p:txBody>
      </p:sp>
      <p:sp>
        <p:nvSpPr>
          <p:cNvPr id="657" name="Google Shape;657;p45"/>
          <p:cNvSpPr txBox="1">
            <a:spLocks noGrp="1"/>
          </p:cNvSpPr>
          <p:nvPr>
            <p:ph type="body" idx="1"/>
          </p:nvPr>
        </p:nvSpPr>
        <p:spPr>
          <a:xfrm>
            <a:off x="291937" y="1625291"/>
            <a:ext cx="3173405" cy="2969342"/>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Dirección de control interno tiene como finalidad controlar la legalidad de las actuaciones municipales, tanto en lo relacionado con la eficiencia, eficacia y economicidad en el cumplimiento de los fines y objetivos establecidos, como en la oportunidad de las mismas, tomando en consideración las instrucciones técnicas de la Contraloría General de La República y las disposiciones legales vigentes.</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Ubicados en Avenida Portales N° 2, piso 2</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Está compuesta de los Departamentos </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Departamento de Control</a:t>
            </a:r>
            <a:endParaRPr/>
          </a:p>
          <a:p>
            <a:pPr marL="0" lvl="0" indent="-76200" algn="l" rtl="0">
              <a:lnSpc>
                <a:spcPct val="100000"/>
              </a:lnSpc>
              <a:spcBef>
                <a:spcPts val="200"/>
              </a:spcBef>
              <a:spcAft>
                <a:spcPts val="0"/>
              </a:spcAft>
              <a:buClr>
                <a:schemeClr val="dk1"/>
              </a:buClr>
              <a:buSzPts val="1200"/>
              <a:buFont typeface="Arial"/>
              <a:buChar char="•"/>
            </a:pPr>
            <a:r>
              <a:rPr lang="es" sz="1200" b="0" i="0" u="none">
                <a:solidFill>
                  <a:schemeClr val="dk1"/>
                </a:solidFill>
                <a:latin typeface="Arial Narrow"/>
                <a:ea typeface="Arial Narrow"/>
                <a:cs typeface="Arial Narrow"/>
                <a:sym typeface="Arial Narrow"/>
              </a:rPr>
              <a:t>Departamento de Auditoría</a:t>
            </a:r>
            <a:endParaRPr/>
          </a:p>
        </p:txBody>
      </p:sp>
      <p:sp>
        <p:nvSpPr>
          <p:cNvPr id="658" name="Google Shape;658;p4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59" name="Google Shape;659;p4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4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65" name="Google Shape;665;p46"/>
          <p:cNvSpPr txBox="1">
            <a:spLocks noGrp="1"/>
          </p:cNvSpPr>
          <p:nvPr>
            <p:ph type="title"/>
          </p:nvPr>
        </p:nvSpPr>
        <p:spPr>
          <a:xfrm>
            <a:off x="255647" y="431838"/>
            <a:ext cx="3173405" cy="117304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Control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Control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Luz Aros Rojas</a:t>
            </a:r>
            <a:endParaRPr/>
          </a:p>
        </p:txBody>
      </p:sp>
      <p:sp>
        <p:nvSpPr>
          <p:cNvPr id="666" name="Google Shape;666;p46"/>
          <p:cNvSpPr txBox="1">
            <a:spLocks noGrp="1"/>
          </p:cNvSpPr>
          <p:nvPr>
            <p:ph type="body" idx="1"/>
          </p:nvPr>
        </p:nvSpPr>
        <p:spPr>
          <a:xfrm>
            <a:off x="3575020" y="904955"/>
            <a:ext cx="5111722" cy="3689678"/>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Representar al Alcalde los actos municipales cuando los estime ilegales, informando de ello al Concejo, para cuyo objeto tendrá acceso a toda la documentación disponible;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Verificar el cumplimiento de los principios de eficiencia, eficacia y economicidad en el desarrollo de las actividades municipales;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Apoyar los sistemas de decisiones en el municipio, proporcionando la información que surja como relevante de las acciones de control;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d) Dar respuesta por escrito a las consultas o peticiones de informes que le formule un Concejal;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e) Verificar el cumplimiento por parte del municipio de las normas sobre transparencia activa, contenidas en el artículo 7° de la ley N° 20.285, sobre acceso a la información pública.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f) Informar anualmente al Alcalde y Concejo acerca del grado de cumplimiento de los objetivos de gestión institucional y las metas de desempeño colectivo por áreas de trabajo del Programa de Mejoramiento de la Gestión Municipal (PMG). </a:t>
            </a:r>
            <a:endParaRPr/>
          </a:p>
          <a:p>
            <a:pPr marL="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g) Toda otra función que la ley, su superior jerárquico o el Alcalde le asigne.</a:t>
            </a:r>
            <a:endParaRPr/>
          </a:p>
          <a:p>
            <a:pPr marL="279400" marR="0" lvl="0" indent="-215900" algn="l" rtl="0">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p:txBody>
      </p:sp>
      <p:sp>
        <p:nvSpPr>
          <p:cNvPr id="667" name="Google Shape;667;p46"/>
          <p:cNvSpPr txBox="1">
            <a:spLocks noGrp="1"/>
          </p:cNvSpPr>
          <p:nvPr>
            <p:ph type="body" idx="1"/>
          </p:nvPr>
        </p:nvSpPr>
        <p:spPr>
          <a:xfrm>
            <a:off x="291937" y="1797210"/>
            <a:ext cx="3173405" cy="279742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endParaRPr sz="11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Portales N° 2, segundo piso</a:t>
            </a:r>
            <a:endParaRPr sz="1100" b="0" i="0" u="none">
              <a:solidFill>
                <a:schemeClr val="dk1"/>
              </a:solidFill>
              <a:latin typeface="Arial Narrow"/>
              <a:ea typeface="Arial Narrow"/>
              <a:cs typeface="Arial Narrow"/>
              <a:sym typeface="Arial Narrow"/>
            </a:endParaRPr>
          </a:p>
          <a:p>
            <a:pPr marL="279400" lvl="0" indent="-215900" algn="l" rtl="0">
              <a:spcBef>
                <a:spcPts val="200"/>
              </a:spcBef>
              <a:spcAft>
                <a:spcPts val="0"/>
              </a:spcAft>
              <a:buClr>
                <a:schemeClr val="dk1"/>
              </a:buClr>
              <a:buSzPts val="1100"/>
              <a:buNone/>
            </a:pPr>
            <a:endParaRPr sz="1100" b="0" i="0" u="none">
              <a:solidFill>
                <a:schemeClr val="dk1"/>
              </a:solidFill>
              <a:latin typeface="Arial Narrow"/>
              <a:ea typeface="Arial Narrow"/>
              <a:cs typeface="Arial Narrow"/>
              <a:sym typeface="Arial Narrow"/>
            </a:endParaRPr>
          </a:p>
        </p:txBody>
      </p:sp>
      <p:sp>
        <p:nvSpPr>
          <p:cNvPr id="668" name="Google Shape;668;p4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69" name="Google Shape;669;p4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4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75" name="Google Shape;675;p47"/>
          <p:cNvSpPr txBox="1">
            <a:spLocks noGrp="1"/>
          </p:cNvSpPr>
          <p:nvPr>
            <p:ph type="title"/>
          </p:nvPr>
        </p:nvSpPr>
        <p:spPr>
          <a:xfrm>
            <a:off x="255647" y="431838"/>
            <a:ext cx="3173405" cy="113176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Control</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Auditoría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Cristian Negrete Lantaño</a:t>
            </a:r>
            <a:endParaRPr/>
          </a:p>
        </p:txBody>
      </p:sp>
      <p:sp>
        <p:nvSpPr>
          <p:cNvPr id="676" name="Google Shape;676;p47"/>
          <p:cNvSpPr txBox="1">
            <a:spLocks noGrp="1"/>
          </p:cNvSpPr>
          <p:nvPr>
            <p:ph type="body" idx="1"/>
          </p:nvPr>
        </p:nvSpPr>
        <p:spPr>
          <a:xfrm>
            <a:off x="3575020" y="370147"/>
            <a:ext cx="5111722" cy="4224486"/>
          </a:xfrm>
          <a:prstGeom prst="rect">
            <a:avLst/>
          </a:prstGeom>
          <a:noFill/>
          <a:ln>
            <a:noFill/>
          </a:ln>
        </p:spPr>
        <p:txBody>
          <a:bodyPr spcFirstLastPara="1" wrap="square" lIns="24200" tIns="12100" rIns="24200" bIns="12100" anchor="t" anchorCtr="0">
            <a:noAutofit/>
          </a:bodyPr>
          <a:lstStyle/>
          <a:p>
            <a:pPr marL="50800" marR="0" lvl="0" indent="0" algn="l" rtl="0">
              <a:lnSpc>
                <a:spcPct val="15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900" b="0" i="0" u="none">
                <a:solidFill>
                  <a:schemeClr val="dk1"/>
                </a:solidFill>
                <a:latin typeface="Arial Narrow"/>
                <a:ea typeface="Arial Narrow"/>
                <a:cs typeface="Arial Narrow"/>
                <a:sym typeface="Arial Narrow"/>
              </a:rPr>
              <a:t>a) Realizar la auditoría operativa interna de la municipalidad, con el objeto de fiscalizar la legalidad y eficiencia de su actuación; </a:t>
            </a:r>
            <a:endParaRPr sz="900" b="0" i="0" u="none">
              <a:solidFill>
                <a:schemeClr val="dk1"/>
              </a:solidFill>
              <a:latin typeface="Arial Narrow"/>
              <a:ea typeface="Arial Narrow"/>
              <a:cs typeface="Arial Narrow"/>
              <a:sym typeface="Arial Narrow"/>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b) Asesorar al Concejo en la definición y evaluación de la auditoría externa que aquel pueda requerir en virtud de la Ley N° 18.695, Orgánica Constitucional de Municipalidades.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c) Colaborar directamente con el Concejo para el ejercicio de sus funciones fiscalizadoras. Para estos efectos, emitirá un informe trimestral acerca del estado de avance del ejercicio programático presupuestario;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d) Informar trimestralmente, sobre el estado de cumplimiento de los pagos por concepto de cotizaciones previsionales de los funcionarios municipales y de los trabajadores que se desempeñan en servicios incorporados a la gestión municipal, administrados directamente por la municipalidad o a través de corporaciones municipales;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e) Informar trimestralmente de los aportes que la municipalidad debe efectuar al Fondo Común Municipal;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f) Informar el estado de cumplimiento de los pagos por concepto de asignaciones de perfeccionamiento docente;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g) Representar al concejo los déficits que advierta en el presupuesto municipal;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h) Verificar el cumplimiento por parte del municipio de las normas vigentes sobre rendición de cuentas.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i) Efectuar revisiones selectivas y periódicas de la disposición y uso de los bienes municipales; Realizar revisiones selectivas y periódicas de las liquidaciones de remuneraciones del personal municipal y servicios traspasados;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j) Controlar la ejecución financiera y presupuestaria municipal; </a:t>
            </a:r>
            <a:endParaRPr/>
          </a:p>
          <a:p>
            <a:pPr marL="50800" marR="0" lvl="0" indent="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k) Toda otra función que la ley, su superior jerárquico o el Alcalde le asigne.</a:t>
            </a:r>
            <a:endParaRPr/>
          </a:p>
          <a:p>
            <a:pPr marL="50800" marR="0" lvl="0" indent="0" algn="l" rtl="0">
              <a:lnSpc>
                <a:spcPct val="15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p:txBody>
      </p:sp>
      <p:sp>
        <p:nvSpPr>
          <p:cNvPr id="677" name="Google Shape;677;p47"/>
          <p:cNvSpPr txBox="1">
            <a:spLocks noGrp="1"/>
          </p:cNvSpPr>
          <p:nvPr>
            <p:ph type="body" idx="1"/>
          </p:nvPr>
        </p:nvSpPr>
        <p:spPr>
          <a:xfrm>
            <a:off x="291937" y="1797210"/>
            <a:ext cx="3173405" cy="279742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endParaRPr sz="11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Portales N° 2, segundo piso</a:t>
            </a:r>
            <a:endParaRPr sz="1100" b="0" i="0" u="none">
              <a:solidFill>
                <a:schemeClr val="dk1"/>
              </a:solidFill>
              <a:latin typeface="Arial Narrow"/>
              <a:ea typeface="Arial Narrow"/>
              <a:cs typeface="Arial Narrow"/>
              <a:sym typeface="Arial Narrow"/>
            </a:endParaRPr>
          </a:p>
          <a:p>
            <a:pPr marL="279400" lvl="0" indent="-215900" algn="l" rtl="0">
              <a:spcBef>
                <a:spcPts val="200"/>
              </a:spcBef>
              <a:spcAft>
                <a:spcPts val="0"/>
              </a:spcAft>
              <a:buClr>
                <a:schemeClr val="dk1"/>
              </a:buClr>
              <a:buSzPts val="1100"/>
              <a:buNone/>
            </a:pPr>
            <a:endParaRPr sz="1100" b="0" i="0" u="none">
              <a:solidFill>
                <a:schemeClr val="dk1"/>
              </a:solidFill>
              <a:latin typeface="Arial Narrow"/>
              <a:ea typeface="Arial Narrow"/>
              <a:cs typeface="Arial Narrow"/>
              <a:sym typeface="Arial Narrow"/>
            </a:endParaRPr>
          </a:p>
        </p:txBody>
      </p:sp>
      <p:sp>
        <p:nvSpPr>
          <p:cNvPr id="678" name="Google Shape;678;p4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79" name="Google Shape;679;p4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4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85" name="Google Shape;685;p48"/>
          <p:cNvSpPr txBox="1">
            <a:spLocks noGrp="1"/>
          </p:cNvSpPr>
          <p:nvPr>
            <p:ph type="title"/>
          </p:nvPr>
        </p:nvSpPr>
        <p:spPr>
          <a:xfrm>
            <a:off x="295566" y="514396"/>
            <a:ext cx="3173405" cy="121386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Asesoría Jurídica</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Juan Pablo Lefimil Toro</a:t>
            </a:r>
            <a:endParaRPr/>
          </a:p>
        </p:txBody>
      </p:sp>
      <p:sp>
        <p:nvSpPr>
          <p:cNvPr id="686" name="Google Shape;686;p48"/>
          <p:cNvSpPr txBox="1">
            <a:spLocks noGrp="1"/>
          </p:cNvSpPr>
          <p:nvPr>
            <p:ph type="body" idx="1"/>
          </p:nvPr>
        </p:nvSpPr>
        <p:spPr>
          <a:xfrm>
            <a:off x="3575020" y="452251"/>
            <a:ext cx="5111722" cy="4142382"/>
          </a:xfrm>
          <a:prstGeom prst="rect">
            <a:avLst/>
          </a:prstGeom>
          <a:noFill/>
          <a:ln>
            <a:noFill/>
          </a:ln>
        </p:spPr>
        <p:txBody>
          <a:bodyPr spcFirstLastPara="1" wrap="square" lIns="24200" tIns="12100" rIns="24200" bIns="12100" anchor="t" anchorCtr="0">
            <a:noAutofit/>
          </a:bodyPr>
          <a:lstStyle/>
          <a:p>
            <a:pPr marL="241300" marR="0" lvl="0" indent="-241300" algn="l" rtl="0">
              <a:lnSpc>
                <a:spcPct val="100000"/>
              </a:lnSpc>
              <a:spcBef>
                <a:spcPts val="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Prestar apoyo en materias legales al Alcalde y 	al Concejo.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Informar en derecho todos los asuntos legales que las distintas unidades municipales le planteen, las orientará periódicamente respecto de las disposiciones legales y reglamentarias.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Mantener al día los títulos de los bienes municipales.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Iniciar y asumir la defensa, a requerimiento del Alcalde, de todos aquellos juicios en que la municipalidad sea parte o tenga interés;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Prestar asesoría jurídica o defensa de la comunidad cuando sea procedente y el Alcalde así lo determine;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Informar en derecho todos los asuntos legales que el Concejo y las unidades municipales le planteen, manteniendo un archivo actualizado, para lo cual deberá considerar la jurisprudencia de la Contraloría General de la República;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Orientar periódicamente a las unidades municipales respecto de las nuevas disposiciones legales y reglamentarias pertinentes;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Dar forma y mantener al día los títulos de los bienes municipales;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Efectuar las investigaciones y sumarios administrativos cuando lo ordene el Alcalde, o ejercer la supervigilancia en la substanciación de estos procedimientos cuando sean encargados a funcionarios de otras unidades;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Redactar los proyectos de ordenanzas, reglamentos, convenios y contratos dictados y firmados respectivamente por la Municipalidad;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Efectuar la cobranza administrativa y judicial de impuesto, derechos, concesiones, arriendos e impuesto territorial, en este caso, cuando proceda;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Realizar las gestiones necesarias para las expropiaciones de bienes inmuebles;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Otras funciones que la ley señale o que la autoridad superior le asigne de conformidad a la legislación vigente; </a:t>
            </a:r>
            <a:endParaRPr/>
          </a:p>
          <a:p>
            <a:pPr marL="241300" marR="0" lvl="0" indent="-241300" algn="l" rtl="0">
              <a:lnSpc>
                <a:spcPct val="100000"/>
              </a:lnSpc>
              <a:spcBef>
                <a:spcPts val="200"/>
              </a:spcBef>
              <a:spcAft>
                <a:spcPts val="0"/>
              </a:spcAft>
              <a:buClr>
                <a:schemeClr val="dk1"/>
              </a:buClr>
              <a:buSzPts val="1000"/>
              <a:buFont typeface="Calibri"/>
              <a:buAutoNum type="alphaLcParenR"/>
            </a:pPr>
            <a:r>
              <a:rPr lang="es" sz="1000" b="0" i="0" u="none">
                <a:solidFill>
                  <a:schemeClr val="dk1"/>
                </a:solidFill>
                <a:latin typeface="Arial Narrow"/>
                <a:ea typeface="Arial Narrow"/>
                <a:cs typeface="Arial Narrow"/>
                <a:sym typeface="Arial Narrow"/>
              </a:rPr>
              <a:t>Toda otra función que la ley, su superior jerárquico o el Alcalde le asigne.</a:t>
            </a:r>
            <a:endParaRPr/>
          </a:p>
          <a:p>
            <a:pPr marL="279400" marR="0" lvl="0" indent="-215900" algn="l" rtl="0">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p:txBody>
      </p:sp>
      <p:sp>
        <p:nvSpPr>
          <p:cNvPr id="687" name="Google Shape;687;p48"/>
          <p:cNvSpPr txBox="1">
            <a:spLocks noGrp="1"/>
          </p:cNvSpPr>
          <p:nvPr>
            <p:ph type="body" idx="1"/>
          </p:nvPr>
        </p:nvSpPr>
        <p:spPr>
          <a:xfrm>
            <a:off x="291937" y="1954613"/>
            <a:ext cx="3173405" cy="264002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La Dirección de Asesoría Jurídica tiene como objetivo prestar apoyo en materias legales al Alcalde y al Concejo, como asimismo, asesorar y orientar al conjunto de unidades municipales en todos los asuntos jurídicos, a fin de que su accionar se ajuste a derecho y representar al Municipio en materias contenciosas. En el ejercicio de sus funciones de asesoría jurídica, con excepción de las materias contenciosas en que represente los intereses en juicio de la Municipalidad, la Dirección de Asesoría Jurídica se sujetará a la dependencia técnica de la Contraloría General de la República, cuya jurisprudencia y resoluciones deberán ser observadas, de conformidad a lo dispuesto en el artículo 19 de la Ley N° 10.336, sobre Organización y Atribuciones de la Contraloría General de la República.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384, Oficina 5</a:t>
            </a:r>
            <a:endParaRPr/>
          </a:p>
        </p:txBody>
      </p:sp>
      <p:sp>
        <p:nvSpPr>
          <p:cNvPr id="688" name="Google Shape;688;p4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89" name="Google Shape;689;p4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4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695" name="Google Shape;695;p49"/>
          <p:cNvSpPr txBox="1">
            <a:spLocks noGrp="1"/>
          </p:cNvSpPr>
          <p:nvPr>
            <p:ph type="title"/>
          </p:nvPr>
        </p:nvSpPr>
        <p:spPr>
          <a:xfrm>
            <a:off x="255647" y="802439"/>
            <a:ext cx="3173405" cy="113130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Asesoría Jurídica</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Asesoría Jurídica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Juan Pablo Lefimil</a:t>
            </a:r>
            <a:endParaRPr/>
          </a:p>
        </p:txBody>
      </p:sp>
      <p:sp>
        <p:nvSpPr>
          <p:cNvPr id="696" name="Google Shape;696;p49"/>
          <p:cNvSpPr txBox="1">
            <a:spLocks noGrp="1"/>
          </p:cNvSpPr>
          <p:nvPr>
            <p:ph type="body" idx="1"/>
          </p:nvPr>
        </p:nvSpPr>
        <p:spPr>
          <a:xfrm>
            <a:off x="3575020" y="473117"/>
            <a:ext cx="5111722" cy="4121516"/>
          </a:xfrm>
          <a:prstGeom prst="rect">
            <a:avLst/>
          </a:prstGeom>
          <a:noFill/>
          <a:ln>
            <a:noFill/>
          </a:ln>
        </p:spPr>
        <p:txBody>
          <a:bodyPr spcFirstLastPara="1" wrap="square" lIns="24200" tIns="12100" rIns="24200" bIns="12100" anchor="t" anchorCtr="0">
            <a:noAutofit/>
          </a:bodyPr>
          <a:lstStyle/>
          <a:p>
            <a:pPr marL="50800" marR="0" lvl="0" indent="0" algn="l" rtl="0">
              <a:lnSpc>
                <a:spcPct val="100000"/>
              </a:lnSpc>
              <a:spcBef>
                <a:spcPts val="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Prestar apoyo en materias legales al Alcalde y al Concejo.</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Informar en derecho todos los asuntos legales que las unidades municipales le planteen.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Orientar periódicamente a las unidades municipales respecto de las disposiciones legales y reglamentarias pertinentes.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al día los títulos de los bienes municipales. </a:t>
            </a:r>
            <a:endParaRPr sz="900" b="0" i="0" u="none">
              <a:solidFill>
                <a:schemeClr val="dk1"/>
              </a:solidFill>
              <a:latin typeface="Arial Narrow"/>
              <a:ea typeface="Arial Narrow"/>
              <a:cs typeface="Arial Narrow"/>
              <a:sym typeface="Arial Narrow"/>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A requerimiento del Alcalde iniciar y asumir la defensa, en todos aquellos juicios en que la Municipalidad sea parte o tenga interés, pudiendo comprenderse también la asesoría o defensa de la comunidad cuando sea procedente y el Alcalde así lo determine. </a:t>
            </a:r>
            <a:endParaRPr sz="900" b="0" i="0" u="none">
              <a:solidFill>
                <a:schemeClr val="dk1"/>
              </a:solidFill>
              <a:latin typeface="Arial Narrow"/>
              <a:ea typeface="Arial Narrow"/>
              <a:cs typeface="Arial Narrow"/>
              <a:sym typeface="Arial Narrow"/>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Informar en derecho los reclamos de ilegalidad que se presenten al Alcalde, en contra de sus resoluciones u omisiones o las de sus funcionarios, que cualquier particular estime como ilegales, cuando éstas afecten el interés general de la comuna. </a:t>
            </a:r>
            <a:endParaRPr/>
          </a:p>
          <a:p>
            <a:pPr marL="50800" marR="0" lvl="0" indent="-57150" algn="l" rtl="0">
              <a:lnSpc>
                <a:spcPct val="100000"/>
              </a:lnSpc>
              <a:spcBef>
                <a:spcPts val="200"/>
              </a:spcBef>
              <a:spcAft>
                <a:spcPts val="0"/>
              </a:spcAft>
              <a:buClr>
                <a:schemeClr val="dk1"/>
              </a:buClr>
              <a:buSzPts val="900"/>
              <a:buFont typeface="Calibri"/>
              <a:buChar char="•"/>
            </a:pPr>
            <a:r>
              <a:rPr lang="es" sz="900" b="0" i="0" u="none">
                <a:solidFill>
                  <a:schemeClr val="dk1"/>
                </a:solidFill>
                <a:latin typeface="Arial Narrow"/>
                <a:ea typeface="Arial Narrow"/>
                <a:cs typeface="Arial Narrow"/>
                <a:sym typeface="Arial Narrow"/>
              </a:rPr>
              <a:t>	Informar en derecho las reclamaciones y presentaciones efectuadas ante la Contraloría General de la República, por autoridades políticas y administrativas, funcionarios municipales o particulares.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Elaborar las respuestas del Alcalde respecto de las observaciones contenidas en los informes emanados de la Contraloría General de la República en ejercicio de sus facultades fiscalizadoras y contra loras.</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Asesorar a las unidades técnicas correspondientes en la confección de los proyectos de ordenanzas municipales, reglamentos, decretos alcaldicios consultados, bases administrativas y términos técnicos de referencia, a objeto de que los mismos se ajusten al ordenamiento jurídico vigente.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Elaborar y redactar o revisar los contratos y convenios que celebre la Municipalidad, con exclusión de las contrataciones de personal, como asimismo, elaborar y redactar los decretos aprobatorios de estos actos. </a:t>
            </a:r>
            <a:endParaRPr/>
          </a:p>
          <a:p>
            <a:pPr marL="50800" marR="0" lvl="0" indent="-571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Toda otra función que la ley, su superior jerárquico o el Alcalde le asigne.</a:t>
            </a:r>
            <a:endParaRPr/>
          </a:p>
          <a:p>
            <a:pPr marL="50800" marR="0" lvl="0" indent="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697" name="Google Shape;697;p49"/>
          <p:cNvSpPr txBox="1">
            <a:spLocks noGrp="1"/>
          </p:cNvSpPr>
          <p:nvPr>
            <p:ph type="body" idx="1"/>
          </p:nvPr>
        </p:nvSpPr>
        <p:spPr>
          <a:xfrm>
            <a:off x="291937" y="2243110"/>
            <a:ext cx="3173405" cy="235152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endParaRPr sz="11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Constitución 384, Oficina5</a:t>
            </a:r>
            <a:endParaRPr/>
          </a:p>
        </p:txBody>
      </p:sp>
      <p:sp>
        <p:nvSpPr>
          <p:cNvPr id="698" name="Google Shape;698;p4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699" name="Google Shape;699;p4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5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05" name="Google Shape;705;p50"/>
          <p:cNvSpPr txBox="1">
            <a:spLocks noGrp="1"/>
          </p:cNvSpPr>
          <p:nvPr>
            <p:ph type="title"/>
          </p:nvPr>
        </p:nvSpPr>
        <p:spPr>
          <a:xfrm>
            <a:off x="258469" y="822852"/>
            <a:ext cx="3173405" cy="113176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Asesoría Jurídica</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Fiscalía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Juan Pablo Lefimil</a:t>
            </a:r>
            <a:endParaRPr/>
          </a:p>
        </p:txBody>
      </p:sp>
      <p:sp>
        <p:nvSpPr>
          <p:cNvPr id="706" name="Google Shape;706;p50"/>
          <p:cNvSpPr txBox="1">
            <a:spLocks noGrp="1"/>
          </p:cNvSpPr>
          <p:nvPr>
            <p:ph type="body" idx="1"/>
          </p:nvPr>
        </p:nvSpPr>
        <p:spPr>
          <a:xfrm>
            <a:off x="3575020" y="822852"/>
            <a:ext cx="5111722" cy="3771782"/>
          </a:xfrm>
          <a:prstGeom prst="rect">
            <a:avLst/>
          </a:prstGeom>
          <a:noFill/>
          <a:ln>
            <a:noFill/>
          </a:ln>
        </p:spPr>
        <p:txBody>
          <a:bodyPr spcFirstLastPara="1" wrap="square" lIns="24200" tIns="12100" rIns="24200" bIns="12100" anchor="t" anchorCtr="0">
            <a:noAutofit/>
          </a:bodyPr>
          <a:lstStyle/>
          <a:p>
            <a:pPr marL="50800" marR="0" lvl="0" indent="0" algn="l" rtl="0">
              <a:lnSpc>
                <a:spcPct val="100000"/>
              </a:lnSpc>
              <a:spcBef>
                <a:spcPts val="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Efectuar, cuando lo ordene el Alcalde, los procesos disciplinarios que correspondan. </a:t>
            </a:r>
            <a:endParaRPr/>
          </a:p>
          <a:p>
            <a:pPr marL="5080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Mantener la supervigilancia de las investigaciones sumarias y sumarios administrativos cuando éstos son realizados por funcionarios de otras unidades municipales o de servicios traspasados. </a:t>
            </a:r>
            <a:endParaRPr/>
          </a:p>
          <a:p>
            <a:pPr marL="5080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Toda otra función que la ley, su superior jerárquico o el Alcalde le asigne.</a:t>
            </a:r>
            <a:endParaRPr/>
          </a:p>
        </p:txBody>
      </p:sp>
      <p:sp>
        <p:nvSpPr>
          <p:cNvPr id="707" name="Google Shape;707;p50"/>
          <p:cNvSpPr txBox="1">
            <a:spLocks noGrp="1"/>
          </p:cNvSpPr>
          <p:nvPr>
            <p:ph type="body" idx="1"/>
          </p:nvPr>
        </p:nvSpPr>
        <p:spPr>
          <a:xfrm>
            <a:off x="291937" y="2243110"/>
            <a:ext cx="3173405" cy="235152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endParaRPr sz="11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Constitución 384,Oficina 5</a:t>
            </a:r>
            <a:endParaRPr sz="1100" b="0" i="0" u="none">
              <a:solidFill>
                <a:srgbClr val="17375E"/>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 </a:t>
            </a:r>
            <a:endParaRPr/>
          </a:p>
        </p:txBody>
      </p:sp>
      <p:sp>
        <p:nvSpPr>
          <p:cNvPr id="708" name="Google Shape;708;p5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09" name="Google Shape;709;p5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5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15" name="Google Shape;715;p51"/>
          <p:cNvSpPr txBox="1">
            <a:spLocks noGrp="1"/>
          </p:cNvSpPr>
          <p:nvPr>
            <p:ph type="title"/>
          </p:nvPr>
        </p:nvSpPr>
        <p:spPr>
          <a:xfrm>
            <a:off x="255647" y="802439"/>
            <a:ext cx="3173405" cy="115217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Asesoría Jurídica</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Tramitación Judicial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Juan Pablo Lefimil</a:t>
            </a:r>
            <a:endParaRPr/>
          </a:p>
        </p:txBody>
      </p:sp>
      <p:sp>
        <p:nvSpPr>
          <p:cNvPr id="716" name="Google Shape;716;p51"/>
          <p:cNvSpPr txBox="1">
            <a:spLocks noGrp="1"/>
          </p:cNvSpPr>
          <p:nvPr>
            <p:ph type="body" idx="1"/>
          </p:nvPr>
        </p:nvSpPr>
        <p:spPr>
          <a:xfrm>
            <a:off x="3575020" y="616912"/>
            <a:ext cx="5111722" cy="3977721"/>
          </a:xfrm>
          <a:prstGeom prst="rect">
            <a:avLst/>
          </a:prstGeom>
          <a:noFill/>
          <a:ln>
            <a:noFill/>
          </a:ln>
        </p:spPr>
        <p:txBody>
          <a:bodyPr spcFirstLastPara="1" wrap="square" lIns="24200" tIns="12100" rIns="24200" bIns="12100" anchor="t" anchorCtr="0">
            <a:noAutofit/>
          </a:bodyPr>
          <a:lstStyle/>
          <a:p>
            <a:pPr marL="50800" marR="0" lvl="0" indent="0" algn="l" rtl="0">
              <a:lnSpc>
                <a:spcPct val="100000"/>
              </a:lnSpc>
              <a:spcBef>
                <a:spcPts val="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Calibri"/>
                <a:ea typeface="Calibri"/>
                <a:cs typeface="Calibri"/>
                <a:sym typeface="Calibri"/>
              </a:rPr>
              <a:t>	</a:t>
            </a:r>
            <a:r>
              <a:rPr lang="es" sz="1000" b="0" i="0" u="none">
                <a:solidFill>
                  <a:schemeClr val="dk1"/>
                </a:solidFill>
                <a:latin typeface="Arial Narrow"/>
                <a:ea typeface="Arial Narrow"/>
                <a:cs typeface="Arial Narrow"/>
                <a:sym typeface="Arial Narrow"/>
              </a:rPr>
              <a:t>a) A requerimiento del Alcalde iniciar y asumir la defensa, en todos aquellos juicios en que la Municipalidad sea parte o tenga interés, pudiendo comprenderse también la asesoría o defensa de la comunidad cuando sea procedente y el Alcalde así lo determine. </a:t>
            </a:r>
            <a:endParaRPr/>
          </a:p>
          <a:p>
            <a:pPr marL="5080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b) Efectuar la cobranza judicial de impuestos, derechos, concesiones, arriendos e impuesto territorial, en este caso, cuando proceda, debiendo redactar demandas judiciales, intervenir en cada una de las etapas del proceso. </a:t>
            </a:r>
            <a:endParaRPr/>
          </a:p>
          <a:p>
            <a:pPr marL="5080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	c) Interponer acciones o realizar la defensa judicial de las causas civiles, laborales, criminales o administrativas en que sea parte o tenga interés la l. Municipalidad de Casablanca, ya sea que intervenga como demandante, demandado, querellante, querellado, denunciante, denunciado, reclamante o en cualquiera otra modalidad, abocándose al estudio de los argumentos jurídicos y de hecho, a favor de los intereses municipales, sustentar las acciones del municipio de antecedentes relevantes indispensables para la adecuada defensa en juicio, e intervenir en cada una de las etapas del proceso. </a:t>
            </a:r>
            <a:endParaRPr/>
          </a:p>
          <a:p>
            <a:pPr marL="50800" marR="0" lvl="0" indent="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Narrow"/>
              <a:ea typeface="Arial Narrow"/>
              <a:cs typeface="Arial Narrow"/>
              <a:sym typeface="Arial Narrow"/>
            </a:endParaRPr>
          </a:p>
          <a:p>
            <a:pPr marL="50800" marR="0" lvl="0" indent="0" algn="l" rtl="0">
              <a:lnSpc>
                <a:spcPct val="100000"/>
              </a:lnSpc>
              <a:spcBef>
                <a:spcPts val="200"/>
              </a:spcBef>
              <a:spcAft>
                <a:spcPts val="0"/>
              </a:spcAft>
              <a:buClr>
                <a:schemeClr val="dk1"/>
              </a:buClr>
              <a:buSzPts val="1000"/>
              <a:buFont typeface="Arial"/>
              <a:buNone/>
            </a:pPr>
            <a:r>
              <a:rPr lang="es" sz="1000" b="0" i="0" u="none">
                <a:solidFill>
                  <a:schemeClr val="dk1"/>
                </a:solidFill>
                <a:latin typeface="Arial Narrow"/>
                <a:ea typeface="Arial Narrow"/>
                <a:cs typeface="Arial Narrow"/>
                <a:sym typeface="Arial Narrow"/>
              </a:rPr>
              <a:t>d) Organizar las causas judiciales, archivarlas, manteniendo un orden e ingreso número para su fácil ubicación</a:t>
            </a:r>
            <a:r>
              <a:rPr lang="es" sz="1000" b="0" i="0" u="none">
                <a:solidFill>
                  <a:schemeClr val="dk1"/>
                </a:solidFill>
                <a:latin typeface="Calibri"/>
                <a:ea typeface="Calibri"/>
                <a:cs typeface="Calibri"/>
                <a:sym typeface="Calibri"/>
              </a:rPr>
              <a:t>.</a:t>
            </a:r>
            <a:endParaRPr/>
          </a:p>
        </p:txBody>
      </p:sp>
      <p:sp>
        <p:nvSpPr>
          <p:cNvPr id="717" name="Google Shape;717;p51"/>
          <p:cNvSpPr txBox="1">
            <a:spLocks noGrp="1"/>
          </p:cNvSpPr>
          <p:nvPr>
            <p:ph type="body" idx="1"/>
          </p:nvPr>
        </p:nvSpPr>
        <p:spPr>
          <a:xfrm>
            <a:off x="291937" y="2243110"/>
            <a:ext cx="3173405" cy="235152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100"/>
              <a:buNone/>
            </a:pPr>
            <a:endParaRPr sz="11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Ubicados en Avenida Constitución 384,Oficina5</a:t>
            </a:r>
            <a:endParaRPr sz="1100" b="0" i="0" u="none">
              <a:solidFill>
                <a:srgbClr val="17375E"/>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Arial Narrow"/>
                <a:ea typeface="Arial Narrow"/>
                <a:cs typeface="Arial Narrow"/>
                <a:sym typeface="Arial Narrow"/>
              </a:rPr>
              <a:t> </a:t>
            </a:r>
            <a:endParaRPr/>
          </a:p>
        </p:txBody>
      </p:sp>
      <p:sp>
        <p:nvSpPr>
          <p:cNvPr id="718" name="Google Shape;718;p5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19" name="Google Shape;719;p5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5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25" name="Google Shape;725;p52"/>
          <p:cNvSpPr txBox="1">
            <a:spLocks noGrp="1"/>
          </p:cNvSpPr>
          <p:nvPr>
            <p:ph type="title"/>
          </p:nvPr>
        </p:nvSpPr>
        <p:spPr>
          <a:xfrm>
            <a:off x="295566" y="514396"/>
            <a:ext cx="3173405" cy="121386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Comunal de Planificación</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Elizabeth Villalobos Peña</a:t>
            </a:r>
            <a:endParaRPr/>
          </a:p>
        </p:txBody>
      </p:sp>
      <p:sp>
        <p:nvSpPr>
          <p:cNvPr id="726" name="Google Shape;726;p52"/>
          <p:cNvSpPr txBox="1">
            <a:spLocks noGrp="1"/>
          </p:cNvSpPr>
          <p:nvPr>
            <p:ph type="body" idx="1"/>
          </p:nvPr>
        </p:nvSpPr>
        <p:spPr>
          <a:xfrm>
            <a:off x="3575020" y="204579"/>
            <a:ext cx="5111722" cy="4390054"/>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Servir de Secretaría Técnica permanente del Alcalde y del Concejo en la formulación de la estrategia municipal, como asimismo de las políticas, planes, programas y proyectos de desarrollo de la comuna;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mantener actualizado el Plan Comunal de Desarrollo y el Presupuesto Municipal;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recopilar, tabular, inferir, programar y evaluar todos los planes y programas consecuentes con el Plan de Desarrollo Comunal y el Programa Anual de Gestión Comunal.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Evaluar el cumplimiento de los planes, programas, proyectos, inversiones y del Presupuesto Municipal e informar sobre estas materias al Concejo, a lo menos semestralmente;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análisis y evaluaciones permanentes de las situaciones de desarrollo de la comuna, con énfasis en los aspectos sociales y territoriales;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las bases generales y específicas, previo informe de la unidad competente, de conformidad con los criterios e instrucciones establecidos en el Reglamento Municipal al respectivo;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las vinculaciones de carácter técnico con los servicios públicos y el sector privado, en materias propias de sus competencias;</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Recopilar y mantener la información comunal y regional atingente a sus funciones;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Proporcionar la Subsecretaría de Desarrollo Regional y Administrativo del Ministerio del Interior, la información que aquella solicite a la municipalidad de conformidad a la ley, ejerciendo la coordinación del Sistema Nacional de Información Municipal [SINIM];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Formular y proponer, en coordinación con la Dirección de Administración y Finanzas, los proyectos del Plan Financiero y Presupuesto Municipal conforme al Plan de Desarrollo Comunal;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Formular con iniciativas a nivel de Proyectos, Programas y Estudios, coordinando a las demás oficinas en dichos ámbitos;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Inserción de iniciativas para la solución de problemas comunales y/o municipales especialmente en el área del transporte, reposición de inmuebles y construcciones;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Elaboración de Bases Generales para la licitación de Programas, Proyectos y Estudios;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o el Alcalde le asigne.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727" name="Google Shape;727;p52"/>
          <p:cNvSpPr txBox="1">
            <a:spLocks noGrp="1"/>
          </p:cNvSpPr>
          <p:nvPr>
            <p:ph type="body" idx="1"/>
          </p:nvPr>
        </p:nvSpPr>
        <p:spPr>
          <a:xfrm>
            <a:off x="291937" y="1954613"/>
            <a:ext cx="3173405" cy="264002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Secretaría comunal de Planificación es la unidad que asesora al Alcalde y al Concejo en la elaboración de la estrategia municipal, como asimismo en la definición de las políticas y en la elaboración, coordinación y evaluación de los planes, programas y proyectos de desarrollo comunal.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28" name="Google Shape;728;p5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29" name="Google Shape;729;p5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5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35" name="Google Shape;735;p53"/>
          <p:cNvSpPr txBox="1">
            <a:spLocks noGrp="1"/>
          </p:cNvSpPr>
          <p:nvPr>
            <p:ph type="title"/>
          </p:nvPr>
        </p:nvSpPr>
        <p:spPr>
          <a:xfrm>
            <a:off x="291937" y="888625"/>
            <a:ext cx="3173405" cy="10864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Comunal de Planificación</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Asesorías Urbanas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Franco Marzal Díaz </a:t>
            </a:r>
            <a:endParaRPr/>
          </a:p>
        </p:txBody>
      </p:sp>
      <p:sp>
        <p:nvSpPr>
          <p:cNvPr id="736" name="Google Shape;736;p53"/>
          <p:cNvSpPr txBox="1">
            <a:spLocks noGrp="1"/>
          </p:cNvSpPr>
          <p:nvPr>
            <p:ph type="body" idx="1"/>
          </p:nvPr>
        </p:nvSpPr>
        <p:spPr>
          <a:xfrm>
            <a:off x="3575020" y="888625"/>
            <a:ext cx="5111722" cy="370600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al Alcalde y al Concejo en la promoción del desarrollo urbano.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y elaborar el Plan Regulador Comunal y mantenerlo actualizado, promoviendo las modificaciones que sean necesarias y preparar los planes secciona les para su aplicación;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Informar técnicamente las proposiciones sobre planificación urbana intercomunal, formuladas al municipio por la Secretaría Ministerial de Vivienda y Urbanismo.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a:t>
            </a:r>
            <a:endParaRPr/>
          </a:p>
        </p:txBody>
      </p:sp>
      <p:sp>
        <p:nvSpPr>
          <p:cNvPr id="737" name="Google Shape;737;p53"/>
          <p:cNvSpPr txBox="1">
            <a:spLocks noGrp="1"/>
          </p:cNvSpPr>
          <p:nvPr>
            <p:ph type="body" idx="1"/>
          </p:nvPr>
        </p:nvSpPr>
        <p:spPr>
          <a:xfrm>
            <a:off x="291937" y="2077995"/>
            <a:ext cx="3173405" cy="2516638"/>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38" name="Google Shape;738;p5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39" name="Google Shape;739;p5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237" name="Google Shape;237;p27"/>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238" name="Google Shape;238;p27"/>
          <p:cNvGrpSpPr/>
          <p:nvPr/>
        </p:nvGrpSpPr>
        <p:grpSpPr>
          <a:xfrm>
            <a:off x="1041941" y="1316835"/>
            <a:ext cx="6675844" cy="1810364"/>
            <a:chOff x="6578533" y="7007656"/>
            <a:chExt cx="18410408" cy="2915368"/>
          </a:xfrm>
        </p:grpSpPr>
        <p:cxnSp>
          <p:nvCxnSpPr>
            <p:cNvPr id="239" name="Google Shape;239;p27"/>
            <p:cNvCxnSpPr/>
            <p:nvPr/>
          </p:nvCxnSpPr>
          <p:spPr>
            <a:xfrm rot="10800000">
              <a:off x="15670062" y="7823970"/>
              <a:ext cx="5041" cy="732262"/>
            </a:xfrm>
            <a:prstGeom prst="straightConnector1">
              <a:avLst/>
            </a:prstGeom>
            <a:noFill/>
            <a:ln w="19050" cap="flat" cmpd="sng">
              <a:solidFill>
                <a:srgbClr val="4A7DBA"/>
              </a:solidFill>
              <a:prstDash val="solid"/>
              <a:miter lim="800000"/>
              <a:headEnd type="none" w="med" len="med"/>
              <a:tailEnd type="none" w="med" len="med"/>
            </a:ln>
          </p:spPr>
        </p:cxnSp>
        <p:sp>
          <p:nvSpPr>
            <p:cNvPr id="240" name="Google Shape;240;p27"/>
            <p:cNvSpPr txBox="1"/>
            <p:nvPr/>
          </p:nvSpPr>
          <p:spPr>
            <a:xfrm>
              <a:off x="13884427" y="7007656"/>
              <a:ext cx="3571770" cy="81595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Secretaría Comunal de Planificación</a:t>
              </a:r>
              <a:endParaRPr sz="400"/>
            </a:p>
          </p:txBody>
        </p:sp>
        <p:grpSp>
          <p:nvGrpSpPr>
            <p:cNvPr id="241" name="Google Shape;241;p27"/>
            <p:cNvGrpSpPr/>
            <p:nvPr/>
          </p:nvGrpSpPr>
          <p:grpSpPr>
            <a:xfrm>
              <a:off x="6578533" y="8551245"/>
              <a:ext cx="18410408" cy="1371779"/>
              <a:chOff x="5116742" y="5050582"/>
              <a:chExt cx="14319507" cy="1066962"/>
            </a:xfrm>
          </p:grpSpPr>
          <p:sp>
            <p:nvSpPr>
              <p:cNvPr id="242" name="Google Shape;242;p27"/>
              <p:cNvSpPr txBox="1"/>
              <p:nvPr/>
            </p:nvSpPr>
            <p:spPr>
              <a:xfrm>
                <a:off x="12945074" y="5435743"/>
                <a:ext cx="2777237" cy="63521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Oficina de Estadísticas y Soporte Técnico</a:t>
                </a:r>
                <a:endParaRPr sz="400"/>
              </a:p>
            </p:txBody>
          </p:sp>
          <p:sp>
            <p:nvSpPr>
              <p:cNvPr id="243" name="Google Shape;243;p27"/>
              <p:cNvSpPr txBox="1"/>
              <p:nvPr/>
            </p:nvSpPr>
            <p:spPr>
              <a:xfrm>
                <a:off x="8731216" y="5458470"/>
                <a:ext cx="2777237" cy="63464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Oficina de Evaluación y Formulación de Proyectos</a:t>
                </a:r>
                <a:endParaRPr sz="400"/>
              </a:p>
            </p:txBody>
          </p:sp>
          <p:cxnSp>
            <p:nvCxnSpPr>
              <p:cNvPr id="244" name="Google Shape;244;p27"/>
              <p:cNvCxnSpPr/>
              <p:nvPr/>
            </p:nvCxnSpPr>
            <p:spPr>
              <a:xfrm rot="10800000" flipH="1">
                <a:off x="6328486" y="5054503"/>
                <a:ext cx="11718712" cy="909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45" name="Google Shape;245;p27"/>
              <p:cNvCxnSpPr/>
              <p:nvPr/>
            </p:nvCxnSpPr>
            <p:spPr>
              <a:xfrm rot="10800000">
                <a:off x="18047198" y="5054503"/>
                <a:ext cx="0" cy="35737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46" name="Google Shape;246;p27"/>
              <p:cNvCxnSpPr/>
              <p:nvPr/>
            </p:nvCxnSpPr>
            <p:spPr>
              <a:xfrm rot="10800000">
                <a:off x="9993989" y="5060752"/>
                <a:ext cx="0" cy="40396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47" name="Google Shape;247;p27"/>
              <p:cNvCxnSpPr/>
              <p:nvPr/>
            </p:nvCxnSpPr>
            <p:spPr>
              <a:xfrm rot="10800000" flipH="1">
                <a:off x="14334125" y="5063593"/>
                <a:ext cx="1730" cy="37215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48" name="Google Shape;248;p27"/>
              <p:cNvCxnSpPr/>
              <p:nvPr/>
            </p:nvCxnSpPr>
            <p:spPr>
              <a:xfrm rot="10800000" flipH="1">
                <a:off x="6328486" y="5050582"/>
                <a:ext cx="9600" cy="43800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49" name="Google Shape;249;p27"/>
              <p:cNvSpPr txBox="1"/>
              <p:nvPr/>
            </p:nvSpPr>
            <p:spPr>
              <a:xfrm>
                <a:off x="5116742" y="5482901"/>
                <a:ext cx="2778102" cy="63464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Oficina de Asesoría Urbana</a:t>
                </a:r>
                <a:endParaRPr sz="400"/>
              </a:p>
            </p:txBody>
          </p:sp>
          <p:sp>
            <p:nvSpPr>
              <p:cNvPr id="250" name="Google Shape;250;p27"/>
              <p:cNvSpPr txBox="1"/>
              <p:nvPr/>
            </p:nvSpPr>
            <p:spPr>
              <a:xfrm>
                <a:off x="16658147" y="5423243"/>
                <a:ext cx="2778102" cy="63464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8" action="ppaction://hlinksldjump"/>
                  </a:rPr>
                  <a:t>Oficina Tecnologías de la Información y Comunicación</a:t>
                </a:r>
                <a:endParaRPr sz="400"/>
              </a:p>
            </p:txBody>
          </p:sp>
        </p:grpSp>
      </p:grpSp>
      <p:sp>
        <p:nvSpPr>
          <p:cNvPr id="251" name="Google Shape;251;p2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252" name="Google Shape;252;p27">
            <a:hlinkClick r:id="rId9"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5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45" name="Google Shape;745;p54"/>
          <p:cNvSpPr txBox="1">
            <a:spLocks noGrp="1"/>
          </p:cNvSpPr>
          <p:nvPr>
            <p:ph type="title"/>
          </p:nvPr>
        </p:nvSpPr>
        <p:spPr>
          <a:xfrm>
            <a:off x="291937" y="888625"/>
            <a:ext cx="3173405" cy="100429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Comunal de Planificación</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Evaluación de Proyectos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Felipe Nuñez Cheuque</a:t>
            </a:r>
            <a:endParaRPr/>
          </a:p>
        </p:txBody>
      </p:sp>
      <p:sp>
        <p:nvSpPr>
          <p:cNvPr id="746" name="Google Shape;746;p54"/>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diseñar la cartera de proyectos comunales, de acuerdo a las prioridades y estrategias de la política comunal.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los antecedentes necesarios para la formulación y evaluación de proyectos.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Formular y evaluar técnica y económicamente los proyectos que son postulados a diferentes fuentes de financiamiento para su evaluación.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banco comunal de proyectos.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Preparar informes y presentaciones en relación al avance de los proyectos.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las bases administrativas y técnicas para los llamados a licitación pública.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a:t>
            </a:r>
            <a:endParaRPr/>
          </a:p>
        </p:txBody>
      </p:sp>
      <p:sp>
        <p:nvSpPr>
          <p:cNvPr id="747" name="Google Shape;747;p54"/>
          <p:cNvSpPr txBox="1">
            <a:spLocks noGrp="1"/>
          </p:cNvSpPr>
          <p:nvPr>
            <p:ph type="body" idx="1"/>
          </p:nvPr>
        </p:nvSpPr>
        <p:spPr>
          <a:xfrm>
            <a:off x="291937" y="1995438"/>
            <a:ext cx="3173405" cy="259919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48" name="Google Shape;748;p5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49" name="Google Shape;749;p5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50" name="Google Shape;750;p5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5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56" name="Google Shape;756;p55"/>
          <p:cNvSpPr txBox="1">
            <a:spLocks noGrp="1"/>
          </p:cNvSpPr>
          <p:nvPr>
            <p:ph type="title"/>
          </p:nvPr>
        </p:nvSpPr>
        <p:spPr>
          <a:xfrm>
            <a:off x="291937" y="596499"/>
            <a:ext cx="3173405" cy="135902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Comunal de Planificación</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Estadísticas y Soporte Técnico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Luis Basualto Pacheco</a:t>
            </a:r>
            <a:endParaRPr/>
          </a:p>
        </p:txBody>
      </p:sp>
      <p:sp>
        <p:nvSpPr>
          <p:cNvPr id="757" name="Google Shape;757;p55"/>
          <p:cNvSpPr txBox="1">
            <a:spLocks noGrp="1"/>
          </p:cNvSpPr>
          <p:nvPr>
            <p:ph type="body" idx="1"/>
          </p:nvPr>
        </p:nvSpPr>
        <p:spPr>
          <a:xfrm>
            <a:off x="3575020" y="761161"/>
            <a:ext cx="5111722" cy="3833473"/>
          </a:xfrm>
          <a:prstGeom prst="rect">
            <a:avLst/>
          </a:prstGeom>
          <a:noFill/>
          <a:ln>
            <a:noFill/>
          </a:ln>
        </p:spPr>
        <p:txBody>
          <a:bodyPr spcFirstLastPara="1" wrap="square" lIns="24200" tIns="12100" rIns="24200" bIns="12100" anchor="t" anchorCtr="0">
            <a:noAutofit/>
          </a:bodyPr>
          <a:lstStyle/>
          <a:p>
            <a:pPr marL="241300" marR="0" lvl="0" indent="-247650" algn="l" rtl="0">
              <a:lnSpc>
                <a:spcPct val="100000"/>
              </a:lnSpc>
              <a:spcBef>
                <a:spcPts val="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Recopilar, procesar y entregar información estadística comunal, a las unidades que lo requieran;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toda la información necesaria para la confección del Plan de Desarrollo Comunal, los programas y proyectos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Interpretar y dar a conocer la información estadística que se requiera;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y apoyar a las diferentes oficinas que conforman la Dirección de Planificación Comunal, en la aplicación de herramientas estadísticas y en la entrega de antecedentes en esta materia;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Centralizar, recopilar y mantener datos estadísticos nacionales, regionales o comunales, necesarios para la municipalidad; transformándolos en datos útiles para la toma de decisiones.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implementar y mantener al día una base de datos de contratista, consultores y profesionales;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cuadros estadísticos con la información ingresada y procesada por la unidad;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actualizada la carta de la situación comunal por sectores;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Actualización sistemática de diagnósticos comunales, como soporte de estudios y proyectos y como la manera más objetiva y fidedigna de reconocer nuestra común al implementar objetivos, políticas y planes</a:t>
            </a:r>
            <a:r>
              <a:rPr lang="es" sz="900" b="0" i="0" u="none">
                <a:solidFill>
                  <a:schemeClr val="dk1"/>
                </a:solidFill>
                <a:latin typeface="Calibri"/>
                <a:ea typeface="Calibri"/>
                <a:cs typeface="Calibri"/>
                <a:sym typeface="Calibri"/>
              </a:rPr>
              <a:t>.</a:t>
            </a:r>
            <a:endParaRPr/>
          </a:p>
        </p:txBody>
      </p:sp>
      <p:sp>
        <p:nvSpPr>
          <p:cNvPr id="758" name="Google Shape;758;p55"/>
          <p:cNvSpPr txBox="1">
            <a:spLocks noGrp="1"/>
          </p:cNvSpPr>
          <p:nvPr>
            <p:ph type="body" idx="1"/>
          </p:nvPr>
        </p:nvSpPr>
        <p:spPr>
          <a:xfrm>
            <a:off x="291937" y="2051686"/>
            <a:ext cx="3173405" cy="2542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elaborar, procesar y transformar la información que entregan las cifras numéricas, en datos útiles y oportunos para la toma de decisiones.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59" name="Google Shape;759;p5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60" name="Google Shape;760;p5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61" name="Google Shape;761;p5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5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67" name="Google Shape;767;p56"/>
          <p:cNvSpPr txBox="1">
            <a:spLocks noGrp="1"/>
          </p:cNvSpPr>
          <p:nvPr>
            <p:ph type="title"/>
          </p:nvPr>
        </p:nvSpPr>
        <p:spPr>
          <a:xfrm>
            <a:off x="255647" y="901326"/>
            <a:ext cx="3173405" cy="135902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Secretaría Comunal de Planificación</a:t>
            </a:r>
            <a:r>
              <a:rPr lang="es" sz="3300" b="1" i="0" u="none">
                <a:solidFill>
                  <a:srgbClr val="17375E"/>
                </a:solidFill>
                <a:latin typeface="Arial Narrow"/>
                <a:ea typeface="Arial Narrow"/>
                <a:cs typeface="Arial Narrow"/>
                <a:sym typeface="Arial Narrow"/>
              </a:rPr>
              <a:t/>
            </a:r>
            <a:br>
              <a:rPr lang="es" sz="33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Tecnologías de la Información y la Comunicación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Alexeis Bustamente González</a:t>
            </a:r>
            <a:endParaRPr/>
          </a:p>
        </p:txBody>
      </p:sp>
      <p:sp>
        <p:nvSpPr>
          <p:cNvPr id="768" name="Google Shape;768;p56"/>
          <p:cNvSpPr txBox="1">
            <a:spLocks noGrp="1"/>
          </p:cNvSpPr>
          <p:nvPr>
            <p:ph type="body" idx="1"/>
          </p:nvPr>
        </p:nvSpPr>
        <p:spPr>
          <a:xfrm>
            <a:off x="3575020" y="390560"/>
            <a:ext cx="5111722" cy="4204074"/>
          </a:xfrm>
          <a:prstGeom prst="rect">
            <a:avLst/>
          </a:prstGeom>
          <a:noFill/>
          <a:ln>
            <a:noFill/>
          </a:ln>
        </p:spPr>
        <p:txBody>
          <a:bodyPr spcFirstLastPara="1" wrap="square" lIns="24200" tIns="12100" rIns="24200" bIns="12100" anchor="t" anchorCtr="0">
            <a:noAutofit/>
          </a:bodyPr>
          <a:lstStyle/>
          <a:p>
            <a:pPr marL="241300" marR="0" lvl="0" indent="-247650" algn="l" rtl="0">
              <a:lnSpc>
                <a:spcPct val="100000"/>
              </a:lnSpc>
              <a:spcBef>
                <a:spcPts val="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a las distintas unidades municipales en el diseño de sistemas informáticos de acuerdo a los propios requerimientos;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Administrar el soporte técnico de la página web de la entidad;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la seguridad, confiabilidad y confidencialidad de los sistemas computacionales y de la información contenida en las bases de datos municipales, dando cumplimiento a lo dispuesto en los DS 77, 83, 93 y 100, todos de la Secretaría General de Gobierno;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técnicamente en la evaluación, adquisición, distribución y control de los equipos y sistemas computacionales;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Procurar un servicio oportuno y de calidad para la administración, el soporte y el servicio técnico de los sistemas y equipos computacionales;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Evaluar y supervisar el mantenimiento de los sistemas computacionales de las diferentes unidades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inventario técnico de los elementos computacionales del municipio, en coordinación con la unidad de inventario;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Ejercer la inspección técnica de los contratos y convenios que se le encomiende, en materias propias de su competencia;</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Las demás funciones que le encomiende su superior jerárquico y/o el Alcalde</a:t>
            </a:r>
            <a:endParaRPr/>
          </a:p>
        </p:txBody>
      </p:sp>
      <p:sp>
        <p:nvSpPr>
          <p:cNvPr id="769" name="Google Shape;769;p56"/>
          <p:cNvSpPr txBox="1">
            <a:spLocks noGrp="1"/>
          </p:cNvSpPr>
          <p:nvPr>
            <p:ph type="body" idx="1"/>
          </p:nvPr>
        </p:nvSpPr>
        <p:spPr>
          <a:xfrm>
            <a:off x="291937" y="2180965"/>
            <a:ext cx="3173405" cy="2413668"/>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Tendrá como objetivo asesorar en estas materias al conjunto de la organización de manera de utilizar la tecnología en beneficio del mejor funcionamiento municipal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70" name="Google Shape;770;p5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71" name="Google Shape;771;p5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72" name="Google Shape;772;p5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5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78" name="Google Shape;778;p57"/>
          <p:cNvSpPr txBox="1">
            <a:spLocks noGrp="1"/>
          </p:cNvSpPr>
          <p:nvPr>
            <p:ph type="title"/>
          </p:nvPr>
        </p:nvSpPr>
        <p:spPr>
          <a:xfrm>
            <a:off x="255647" y="452251"/>
            <a:ext cx="3173405" cy="135902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779" name="Google Shape;779;p57"/>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247650" algn="l" rtl="0">
              <a:lnSpc>
                <a:spcPct val="100000"/>
              </a:lnSpc>
              <a:spcBef>
                <a:spcPts val="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al Alcalde y al Concejo en la promoción del desarrollo comunitario y social, ejecutando acciones que propendan a lograr la igualdad de oportunidades en el acceso de una mejor calidad de vida de los habitantes de la comuna con menores recursos; </a:t>
            </a: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Prestar asesoría técnica a las organizaciones comunitarias, fomentar su desarrollo y legalización, y promover su efectiva participación en el municipio; </a:t>
            </a: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y ejecutar, dentro de su ámbito y cuando corresponda, medidas tendientes a materializar acciones relacionadas con la salud pública, protección del medio ambiente, educación y cultura, capacitación laboral, deporte y recreación, promoción del empleo, fomento productivo y turismo; </a:t>
            </a: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y ejecutar acciones relacionadas con la asistencia social y la promoción de igualdad de oportunidades entre hombres y mujeres; </a:t>
            </a: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todas las respuestas municipales operativas ante emergencias, desastres y catástrofes.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medidas de promoción social tendientes a materializar acciones conducentes a brindar atención a grupos vulnerables: infancia, jóvenes, tercera edad, mujeres, discapacidad, etc.</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Dar cumplimiento a través de su acción al rol social de la Municipalidad; </a:t>
            </a:r>
            <a:endParaRPr sz="900" b="0" i="0" u="none">
              <a:solidFill>
                <a:schemeClr val="dk1"/>
              </a:solidFill>
              <a:latin typeface="Arial Narrow"/>
              <a:ea typeface="Arial Narrow"/>
              <a:cs typeface="Arial Narrow"/>
              <a:sym typeface="Arial Narrow"/>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controlar y velar por el adecuado funcionamiento de los programas externos referidos a su área</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780" name="Google Shape;780;p57"/>
          <p:cNvSpPr txBox="1">
            <a:spLocks noGrp="1"/>
          </p:cNvSpPr>
          <p:nvPr>
            <p:ph type="body" idx="1"/>
          </p:nvPr>
        </p:nvSpPr>
        <p:spPr>
          <a:xfrm>
            <a:off x="291937" y="1933747"/>
            <a:ext cx="3173405" cy="266088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Dirección de Desarrollo Comunitario se encarga de asesorar al Alcalde y al Concejo en la promoción del desarrollo comunitario y social de la comuna.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81" name="Google Shape;781;p5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82" name="Google Shape;782;p5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5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88" name="Google Shape;788;p58"/>
          <p:cNvSpPr txBox="1">
            <a:spLocks noGrp="1"/>
          </p:cNvSpPr>
          <p:nvPr>
            <p:ph type="title"/>
          </p:nvPr>
        </p:nvSpPr>
        <p:spPr>
          <a:xfrm>
            <a:off x="255647" y="452251"/>
            <a:ext cx="3173405" cy="130277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Delegación Municipal</a:t>
            </a:r>
            <a:br>
              <a:rPr lang="es" sz="1400" b="1" i="0" u="none">
                <a:solidFill>
                  <a:srgbClr val="17375E"/>
                </a:solidFill>
                <a:latin typeface="Arial Narrow"/>
                <a:ea typeface="Arial Narrow"/>
                <a:cs typeface="Arial Narrow"/>
                <a:sym typeface="Arial Narrow"/>
              </a:rPr>
            </a:br>
            <a:endParaRPr/>
          </a:p>
        </p:txBody>
      </p:sp>
      <p:sp>
        <p:nvSpPr>
          <p:cNvPr id="789" name="Google Shape;789;p58"/>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Asistir social y jurídicamente a la población;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Proteger el medioambiente;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Impulsar el deporte y recreación;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Impulsar la vialidad y urbanización;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Prevenir riesgos y prestar auxilios en situaciones de emergencia;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la promoción y desarrollo de las actividades de interés común en el ámbito local;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Todas las funciones que le encomiende el superior jerárquico y que se ajusten a la normativa legal</a:t>
            </a:r>
            <a:endParaRPr/>
          </a:p>
        </p:txBody>
      </p:sp>
      <p:sp>
        <p:nvSpPr>
          <p:cNvPr id="790" name="Google Shape;790;p58"/>
          <p:cNvSpPr txBox="1">
            <a:spLocks noGrp="1"/>
          </p:cNvSpPr>
          <p:nvPr>
            <p:ph type="body" idx="1"/>
          </p:nvPr>
        </p:nvSpPr>
        <p:spPr>
          <a:xfrm>
            <a:off x="291937" y="2160099"/>
            <a:ext cx="3173405" cy="2434534"/>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coordinar, canalizar y representar a las autoridades Municipales las inquietudes y cuestiones de competencia municipal que afecten a la localidad y sus habitantes, formulando programas de desarrollo.</a:t>
            </a: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791" name="Google Shape;791;p5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92" name="Google Shape;792;p5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793" name="Google Shape;793;p5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p5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799" name="Google Shape;799;p59"/>
          <p:cNvSpPr txBox="1">
            <a:spLocks noGrp="1"/>
          </p:cNvSpPr>
          <p:nvPr>
            <p:ph type="title"/>
          </p:nvPr>
        </p:nvSpPr>
        <p:spPr>
          <a:xfrm>
            <a:off x="255647" y="685861"/>
            <a:ext cx="3173405" cy="153592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Organización y Participación Vecinal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Martin Pacheco</a:t>
            </a:r>
            <a:endParaRPr/>
          </a:p>
        </p:txBody>
      </p:sp>
      <p:sp>
        <p:nvSpPr>
          <p:cNvPr id="800" name="Google Shape;800;p59"/>
          <p:cNvSpPr txBox="1">
            <a:spLocks noGrp="1"/>
          </p:cNvSpPr>
          <p:nvPr>
            <p:ph type="body" idx="1"/>
          </p:nvPr>
        </p:nvSpPr>
        <p:spPr>
          <a:xfrm>
            <a:off x="3575020" y="987513"/>
            <a:ext cx="5111722" cy="3607121"/>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Prestar asesoría técnica a las organizaciones comunitarias para potenciar su propio desarrollo y de la comunidad en general.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Impulsar acciones orientadas al fomento del deporte y recreación, como medio de desarrollo personal y de integración social.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en coordinación con la unidad municipal pertinente, acciones conducentes a desarrollar en los habitantes de la comuna estilos de vida conducentes a la protección del medio ambiente. Del departamento de Organización y Participación Vecinal dependen las Oficina de Organizaciones Comunitarias y la de Deporte y Recreación</a:t>
            </a:r>
            <a:endParaRPr/>
          </a:p>
        </p:txBody>
      </p:sp>
      <p:sp>
        <p:nvSpPr>
          <p:cNvPr id="801" name="Google Shape;801;p59"/>
          <p:cNvSpPr txBox="1">
            <a:spLocks noGrp="1"/>
          </p:cNvSpPr>
          <p:nvPr>
            <p:ph type="body" idx="1"/>
          </p:nvPr>
        </p:nvSpPr>
        <p:spPr>
          <a:xfrm>
            <a:off x="291937" y="2304348"/>
            <a:ext cx="3173405" cy="229028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promover la organización, consolidación y participación de las organizaciones comunitarias y de los vecinos en general en el desarrollo de la comuna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02" name="Google Shape;802;p5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03" name="Google Shape;803;p5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04" name="Google Shape;804;p5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6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10" name="Google Shape;810;p60"/>
          <p:cNvSpPr txBox="1">
            <a:spLocks noGrp="1"/>
          </p:cNvSpPr>
          <p:nvPr>
            <p:ph type="title"/>
          </p:nvPr>
        </p:nvSpPr>
        <p:spPr>
          <a:xfrm>
            <a:off x="255647" y="685861"/>
            <a:ext cx="3173405" cy="128916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Organizaciones Comunitarias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Martin Pacheco</a:t>
            </a:r>
            <a:endParaRPr/>
          </a:p>
        </p:txBody>
      </p:sp>
      <p:sp>
        <p:nvSpPr>
          <p:cNvPr id="811" name="Google Shape;811;p60"/>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247650" algn="l" rtl="0">
              <a:lnSpc>
                <a:spcPct val="100000"/>
              </a:lnSpc>
              <a:spcBef>
                <a:spcPts val="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Prestar asesoría técnica a las organizaciones comunitarias para potenciar su propio desarrollo y alcanzar mayores niveles de participación de sus integrantes;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Atender los requerimientos de las organizaciones vecinales, a fin de estructurar un banco de ideas de proyectos;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registros actualizados de las organizaciones de tipo territorial y funcional, y de aquellas instituciones fundaciones y corporaciones que desarrollen actividades de carácter comunitario;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y responsabilidad de la comunidad en las actividades conducentes a protección del medio ambiente;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de la comunidad en la ejecución de programas dirigidos a ellos;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Fortalecer la organización vecinal promoviendo la capacidad de gestión de los dirigentes vecinales.</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en la constitución, organización, finalidades, atribuciones, supervigilancia y disolución de las juntas de vecinos y demás organizaciones de la comuna, de acuerdo a lo establecido en la Ley N9 19.418.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812" name="Google Shape;812;p60"/>
          <p:cNvSpPr txBox="1">
            <a:spLocks noGrp="1"/>
          </p:cNvSpPr>
          <p:nvPr>
            <p:ph type="body" idx="1"/>
          </p:nvPr>
        </p:nvSpPr>
        <p:spPr>
          <a:xfrm>
            <a:off x="291937" y="2119274"/>
            <a:ext cx="3173405" cy="2475359"/>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impulsar la organización, consolidación y participación de las organizaciones comunitarias en el desarrollo comunal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13" name="Google Shape;813;p6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14" name="Google Shape;814;p6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15" name="Google Shape;815;p6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6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21" name="Google Shape;821;p61"/>
          <p:cNvSpPr txBox="1">
            <a:spLocks noGrp="1"/>
          </p:cNvSpPr>
          <p:nvPr>
            <p:ph type="title"/>
          </p:nvPr>
        </p:nvSpPr>
        <p:spPr>
          <a:xfrm>
            <a:off x="255647" y="555221"/>
            <a:ext cx="3173405" cy="141980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Deportes y Recreación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Vera</a:t>
            </a:r>
            <a:endParaRPr/>
          </a:p>
        </p:txBody>
      </p:sp>
      <p:sp>
        <p:nvSpPr>
          <p:cNvPr id="822" name="Google Shape;822;p61"/>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Prestar asesoría técnica a las organizaciones comunitarias para potenciar su propio desarrollo y alcanzar mayores niveles de participación de sus integrantes;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Atender los requerimientos de las organizaciones vecinales, a fin de estructurar un banco de ideas de proyectos;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registros actualizados de las organizaciones de tipo territorial y funcional, y de aquellas instituciones fundaciones y corporaciones que desarrollen actividades de carácter comunitario;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y responsabilidad de la comunidad en las actividades conducentes a protección del medio ambiente;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de la comunidad en la ejecución de programas dirigidos a ellos;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Fortalecer la organización vecinal promoviendo la capacidad de gestión de los dirigentes vecinales.</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en la constitución, organización, finalidades, atribuciones, supervigilancia y disolución de las juntas de vecinos y demás organizaciones de la comuna, de acuerdo a lo establecido en la Ley N9 19.418.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823" name="Google Shape;823;p61"/>
          <p:cNvSpPr txBox="1">
            <a:spLocks noGrp="1"/>
          </p:cNvSpPr>
          <p:nvPr>
            <p:ph type="body" idx="1"/>
          </p:nvPr>
        </p:nvSpPr>
        <p:spPr>
          <a:xfrm>
            <a:off x="291937" y="2112470"/>
            <a:ext cx="3173405" cy="248216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impulsar la organización, consolidación y participación de las organizaciones comunitarias en el desarrollo comunal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24" name="Google Shape;824;p6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25" name="Google Shape;825;p6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26" name="Google Shape;826;p6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6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32" name="Google Shape;832;p62"/>
          <p:cNvSpPr txBox="1">
            <a:spLocks noGrp="1"/>
          </p:cNvSpPr>
          <p:nvPr>
            <p:ph type="title"/>
          </p:nvPr>
        </p:nvSpPr>
        <p:spPr>
          <a:xfrm>
            <a:off x="255647" y="555221"/>
            <a:ext cx="3173405" cy="141980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Desarrollo de Personas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33" name="Google Shape;833;p62"/>
          <p:cNvSpPr txBox="1">
            <a:spLocks noGrp="1"/>
          </p:cNvSpPr>
          <p:nvPr>
            <p:ph type="body" idx="1"/>
          </p:nvPr>
        </p:nvSpPr>
        <p:spPr>
          <a:xfrm>
            <a:off x="3575020" y="966646"/>
            <a:ext cx="5111722" cy="362798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Generar y desarrollar planes y programas conducentes a la integración de los grupos carenciados o vulnerables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proponer y desarrollar una política de igualdad de oportunidades entre todos los sectores, especialmente de los denominados grupos vulnerables;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desarrollar acciones conducentes a mejorar la calidad de vida de las personas, atendiendo las necesidades específicas de cada grupo.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 </a:t>
            </a:r>
            <a:endParaRPr/>
          </a:p>
        </p:txBody>
      </p:sp>
      <p:sp>
        <p:nvSpPr>
          <p:cNvPr id="834" name="Google Shape;834;p62"/>
          <p:cNvSpPr txBox="1">
            <a:spLocks noGrp="1"/>
          </p:cNvSpPr>
          <p:nvPr>
            <p:ph type="body" idx="1"/>
          </p:nvPr>
        </p:nvSpPr>
        <p:spPr>
          <a:xfrm>
            <a:off x="291937" y="2112470"/>
            <a:ext cx="3173405" cy="248216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el propender a una mejor calidad de vida de las personas, atendiendo sus necesidades y capacidades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35" name="Google Shape;835;p6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36" name="Google Shape;836;p6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37" name="Google Shape;837;p6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6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43" name="Google Shape;843;p63"/>
          <p:cNvSpPr txBox="1">
            <a:spLocks noGrp="1"/>
          </p:cNvSpPr>
          <p:nvPr>
            <p:ph type="title"/>
          </p:nvPr>
        </p:nvSpPr>
        <p:spPr>
          <a:xfrm>
            <a:off x="255647" y="555221"/>
            <a:ext cx="3173405" cy="146108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Inclusión y No Discriminación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44" name="Google Shape;844;p63"/>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Fortalecer la participación comunitaria a través del acercamiento con un enfoque territorial, de derechos y de interseccionalidad a los grupos antes mencionados.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Promover la Regularización de la situación migratoria.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Sensibilizar temática migratoria.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Informar y orientar a nuestros vecinos migrantes sobre sus derechos y deberes inherentes a su situación migratoria.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Promover el respeto por los derechos humanos.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Difundir y facilitar el acceso de la oferta municipal y servicios que sean prioridades para los migrantes.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Favorecer el Trabajo en red.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Rescate de la identidad Cultural de los pueblos originarios </a:t>
            </a:r>
            <a:endParaRPr/>
          </a:p>
        </p:txBody>
      </p:sp>
      <p:sp>
        <p:nvSpPr>
          <p:cNvPr id="845" name="Google Shape;845;p63"/>
          <p:cNvSpPr txBox="1">
            <a:spLocks noGrp="1"/>
          </p:cNvSpPr>
          <p:nvPr>
            <p:ph type="body" idx="1"/>
          </p:nvPr>
        </p:nvSpPr>
        <p:spPr>
          <a:xfrm>
            <a:off x="291937" y="2153749"/>
            <a:ext cx="3173405" cy="244088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Tiene por objetivo fortalecer la gestión municipal en términos de abordar la situación de grupos de la población que cuentan con características de vulnerabilidad por el solo hecho de pertenecer a grupos minoritarios, tales como: pueblos originarios, población migrante y diversidades sexuales.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46" name="Google Shape;846;p6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47" name="Google Shape;847;p6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48" name="Google Shape;848;p6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258" name="Google Shape;258;p28"/>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sp>
        <p:nvSpPr>
          <p:cNvPr id="259" name="Google Shape;259;p28"/>
          <p:cNvSpPr txBox="1"/>
          <p:nvPr/>
        </p:nvSpPr>
        <p:spPr>
          <a:xfrm>
            <a:off x="4131475" y="534808"/>
            <a:ext cx="978634" cy="44544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Desarrollo Comunitario</a:t>
            </a:r>
            <a:endParaRPr sz="400"/>
          </a:p>
        </p:txBody>
      </p:sp>
      <p:cxnSp>
        <p:nvCxnSpPr>
          <p:cNvPr id="260" name="Google Shape;260;p28"/>
          <p:cNvCxnSpPr/>
          <p:nvPr/>
        </p:nvCxnSpPr>
        <p:spPr>
          <a:xfrm>
            <a:off x="1826623" y="1076421"/>
            <a:ext cx="5596806" cy="1678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261" name="Google Shape;261;p28"/>
          <p:cNvGrpSpPr/>
          <p:nvPr/>
        </p:nvGrpSpPr>
        <p:grpSpPr>
          <a:xfrm>
            <a:off x="6934313" y="1090936"/>
            <a:ext cx="978231" cy="624170"/>
            <a:chOff x="27325638" y="4754563"/>
            <a:chExt cx="3851275" cy="2184400"/>
          </a:xfrm>
        </p:grpSpPr>
        <p:sp>
          <p:nvSpPr>
            <p:cNvPr id="262" name="Google Shape;262;p28"/>
            <p:cNvSpPr txBox="1"/>
            <p:nvPr/>
          </p:nvSpPr>
          <p:spPr>
            <a:xfrm>
              <a:off x="27325638" y="5516563"/>
              <a:ext cx="3851275" cy="1422400"/>
            </a:xfrm>
            <a:prstGeom prst="rect">
              <a:avLst/>
            </a:prstGeom>
            <a:no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Oficina de Delegación Municipal</a:t>
              </a:r>
              <a:endParaRPr sz="400"/>
            </a:p>
          </p:txBody>
        </p:sp>
        <p:cxnSp>
          <p:nvCxnSpPr>
            <p:cNvPr id="263" name="Google Shape;263;p28"/>
            <p:cNvCxnSpPr/>
            <p:nvPr/>
          </p:nvCxnSpPr>
          <p:spPr>
            <a:xfrm rot="10800000">
              <a:off x="29251275" y="4754563"/>
              <a:ext cx="0" cy="76200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nvGrpSpPr>
          <p:cNvPr id="264" name="Google Shape;264;p28"/>
          <p:cNvGrpSpPr/>
          <p:nvPr/>
        </p:nvGrpSpPr>
        <p:grpSpPr>
          <a:xfrm>
            <a:off x="5643580" y="1090936"/>
            <a:ext cx="1191942" cy="2528885"/>
            <a:chOff x="22244050" y="4754563"/>
            <a:chExt cx="4692650" cy="8850312"/>
          </a:xfrm>
        </p:grpSpPr>
        <p:cxnSp>
          <p:nvCxnSpPr>
            <p:cNvPr id="265" name="Google Shape;265;p28"/>
            <p:cNvCxnSpPr/>
            <p:nvPr/>
          </p:nvCxnSpPr>
          <p:spPr>
            <a:xfrm rot="10800000">
              <a:off x="24169688" y="4754563"/>
              <a:ext cx="0" cy="76200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66" name="Google Shape;266;p28"/>
            <p:cNvSpPr txBox="1"/>
            <p:nvPr/>
          </p:nvSpPr>
          <p:spPr>
            <a:xfrm>
              <a:off x="22244050" y="5516563"/>
              <a:ext cx="3851275" cy="142240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de Desarrollo Productivo</a:t>
              </a:r>
              <a:endParaRPr sz="400"/>
            </a:p>
          </p:txBody>
        </p:sp>
        <p:cxnSp>
          <p:nvCxnSpPr>
            <p:cNvPr id="267" name="Google Shape;267;p28"/>
            <p:cNvCxnSpPr/>
            <p:nvPr/>
          </p:nvCxnSpPr>
          <p:spPr>
            <a:xfrm rot="10800000">
              <a:off x="22656800" y="6916738"/>
              <a:ext cx="39688" cy="590867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68" name="Google Shape;268;p28"/>
            <p:cNvSpPr txBox="1"/>
            <p:nvPr/>
          </p:nvSpPr>
          <p:spPr>
            <a:xfrm>
              <a:off x="23058438" y="8116888"/>
              <a:ext cx="3852862" cy="156051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Oficina Municipal de Intermediación Laboral (OMIL</a:t>
              </a:r>
              <a:r>
                <a:rPr lang="es" sz="600" b="0" i="0" u="none">
                  <a:solidFill>
                    <a:srgbClr val="000000"/>
                  </a:solidFill>
                  <a:latin typeface="Arial Narrow"/>
                  <a:ea typeface="Arial Narrow"/>
                  <a:cs typeface="Arial Narrow"/>
                  <a:sym typeface="Arial Narrow"/>
                </a:rPr>
                <a:t>)</a:t>
              </a:r>
              <a:endParaRPr sz="400"/>
            </a:p>
          </p:txBody>
        </p:sp>
        <p:sp>
          <p:nvSpPr>
            <p:cNvPr id="269" name="Google Shape;269;p28"/>
            <p:cNvSpPr txBox="1"/>
            <p:nvPr/>
          </p:nvSpPr>
          <p:spPr>
            <a:xfrm>
              <a:off x="23058438" y="10053638"/>
              <a:ext cx="3852862" cy="156051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8" action="ppaction://hlinksldjump"/>
                </a:rPr>
                <a:t>Oficina del Programa de Desarrollo Local (PRODESAL)</a:t>
              </a:r>
              <a:endParaRPr sz="400"/>
            </a:p>
          </p:txBody>
        </p:sp>
        <p:sp>
          <p:nvSpPr>
            <p:cNvPr id="270" name="Google Shape;270;p28"/>
            <p:cNvSpPr txBox="1"/>
            <p:nvPr/>
          </p:nvSpPr>
          <p:spPr>
            <a:xfrm>
              <a:off x="23085425" y="12044363"/>
              <a:ext cx="3851275" cy="156051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9" action="ppaction://hlinksldjump"/>
                </a:rPr>
                <a:t>Oficina de Fomento Productivo</a:t>
              </a:r>
              <a:endParaRPr sz="400"/>
            </a:p>
          </p:txBody>
        </p:sp>
        <p:cxnSp>
          <p:nvCxnSpPr>
            <p:cNvPr id="271" name="Google Shape;271;p28"/>
            <p:cNvCxnSpPr/>
            <p:nvPr/>
          </p:nvCxnSpPr>
          <p:spPr>
            <a:xfrm>
              <a:off x="22663150" y="8896350"/>
              <a:ext cx="395288"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72" name="Google Shape;272;p28"/>
            <p:cNvCxnSpPr/>
            <p:nvPr/>
          </p:nvCxnSpPr>
          <p:spPr>
            <a:xfrm rot="10800000" flipH="1">
              <a:off x="22680613" y="10833100"/>
              <a:ext cx="377825" cy="1588"/>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73" name="Google Shape;273;p28"/>
            <p:cNvCxnSpPr/>
            <p:nvPr/>
          </p:nvCxnSpPr>
          <p:spPr>
            <a:xfrm>
              <a:off x="22696488" y="12815888"/>
              <a:ext cx="361950"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nvGrpSpPr>
          <p:cNvPr id="274" name="Google Shape;274;p28"/>
          <p:cNvGrpSpPr/>
          <p:nvPr/>
        </p:nvGrpSpPr>
        <p:grpSpPr>
          <a:xfrm>
            <a:off x="877424" y="1076421"/>
            <a:ext cx="1985495" cy="1530486"/>
            <a:chOff x="3479800" y="4703763"/>
            <a:chExt cx="7816850" cy="5356225"/>
          </a:xfrm>
        </p:grpSpPr>
        <p:cxnSp>
          <p:nvCxnSpPr>
            <p:cNvPr id="275" name="Google Shape;275;p28"/>
            <p:cNvCxnSpPr/>
            <p:nvPr/>
          </p:nvCxnSpPr>
          <p:spPr>
            <a:xfrm rot="10800000">
              <a:off x="7216775" y="4703763"/>
              <a:ext cx="0" cy="81280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276" name="Google Shape;276;p28"/>
            <p:cNvGrpSpPr/>
            <p:nvPr/>
          </p:nvGrpSpPr>
          <p:grpSpPr>
            <a:xfrm>
              <a:off x="3479800" y="5516563"/>
              <a:ext cx="7816850" cy="4543425"/>
              <a:chOff x="2705960" y="3160321"/>
              <a:chExt cx="5113727" cy="3168012"/>
            </a:xfrm>
          </p:grpSpPr>
          <p:sp>
            <p:nvSpPr>
              <p:cNvPr id="277" name="Google Shape;277;p28"/>
              <p:cNvSpPr txBox="1"/>
              <p:nvPr/>
            </p:nvSpPr>
            <p:spPr>
              <a:xfrm>
                <a:off x="3890924" y="3160321"/>
                <a:ext cx="2520515" cy="99180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0" action="ppaction://hlinksldjump"/>
                  </a:rPr>
                  <a:t>Departamento Organización y Participación Vecinal</a:t>
                </a:r>
                <a:endParaRPr sz="400"/>
              </a:p>
            </p:txBody>
          </p:sp>
          <p:sp>
            <p:nvSpPr>
              <p:cNvPr id="278" name="Google Shape;278;p28"/>
              <p:cNvSpPr txBox="1"/>
              <p:nvPr/>
            </p:nvSpPr>
            <p:spPr>
              <a:xfrm>
                <a:off x="2705960" y="5241335"/>
                <a:ext cx="2520515" cy="1086998"/>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1" action="ppaction://hlinksldjump"/>
                  </a:rPr>
                  <a:t>Oficina Organizaciones Comunitarias </a:t>
                </a:r>
                <a:endParaRPr sz="400"/>
              </a:p>
            </p:txBody>
          </p:sp>
          <p:sp>
            <p:nvSpPr>
              <p:cNvPr id="279" name="Google Shape;279;p28"/>
              <p:cNvSpPr txBox="1"/>
              <p:nvPr/>
            </p:nvSpPr>
            <p:spPr>
              <a:xfrm>
                <a:off x="5299172" y="5241335"/>
                <a:ext cx="2520515" cy="1086998"/>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2" action="ppaction://hlinksldjump"/>
                  </a:rPr>
                  <a:t>Oficina De Deportes y Recreación </a:t>
                </a:r>
                <a:endParaRPr sz="400"/>
              </a:p>
            </p:txBody>
          </p:sp>
          <p:cxnSp>
            <p:nvCxnSpPr>
              <p:cNvPr id="280" name="Google Shape;280;p28"/>
              <p:cNvCxnSpPr/>
              <p:nvPr/>
            </p:nvCxnSpPr>
            <p:spPr>
              <a:xfrm rot="10800000">
                <a:off x="3965699" y="4772000"/>
                <a:ext cx="0" cy="46933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81" name="Google Shape;281;p28"/>
              <p:cNvCxnSpPr/>
              <p:nvPr/>
            </p:nvCxnSpPr>
            <p:spPr>
              <a:xfrm rot="10800000">
                <a:off x="6411439" y="4772000"/>
                <a:ext cx="0" cy="46933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82" name="Google Shape;282;p28"/>
              <p:cNvCxnSpPr/>
              <p:nvPr/>
            </p:nvCxnSpPr>
            <p:spPr>
              <a:xfrm rot="10800000">
                <a:off x="3965699" y="4772000"/>
                <a:ext cx="2445740"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cxnSp>
          <p:nvCxnSpPr>
            <p:cNvPr id="283" name="Google Shape;283;p28"/>
            <p:cNvCxnSpPr/>
            <p:nvPr/>
          </p:nvCxnSpPr>
          <p:spPr>
            <a:xfrm rot="10800000">
              <a:off x="7216775" y="6923088"/>
              <a:ext cx="0" cy="90487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nvGrpSpPr>
          <p:cNvPr id="284" name="Google Shape;284;p28"/>
          <p:cNvGrpSpPr/>
          <p:nvPr/>
        </p:nvGrpSpPr>
        <p:grpSpPr>
          <a:xfrm>
            <a:off x="2794371" y="1084586"/>
            <a:ext cx="1285894" cy="3528646"/>
            <a:chOff x="11026775" y="4732338"/>
            <a:chExt cx="5062538" cy="12349164"/>
          </a:xfrm>
        </p:grpSpPr>
        <p:cxnSp>
          <p:nvCxnSpPr>
            <p:cNvPr id="285" name="Google Shape;285;p28"/>
            <p:cNvCxnSpPr/>
            <p:nvPr/>
          </p:nvCxnSpPr>
          <p:spPr>
            <a:xfrm rot="10800000">
              <a:off x="12954000" y="4732338"/>
              <a:ext cx="0" cy="80803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86" name="Google Shape;286;p28"/>
            <p:cNvSpPr txBox="1"/>
            <p:nvPr/>
          </p:nvSpPr>
          <p:spPr>
            <a:xfrm>
              <a:off x="11026775" y="5540375"/>
              <a:ext cx="3852863" cy="131286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3" action="ppaction://hlinksldjump"/>
                </a:rPr>
                <a:t>Departamento Desarrollo de las Personas</a:t>
              </a:r>
              <a:endParaRPr sz="400"/>
            </a:p>
          </p:txBody>
        </p:sp>
        <p:cxnSp>
          <p:nvCxnSpPr>
            <p:cNvPr id="287" name="Google Shape;287;p28"/>
            <p:cNvCxnSpPr/>
            <p:nvPr/>
          </p:nvCxnSpPr>
          <p:spPr>
            <a:xfrm rot="10800000">
              <a:off x="11703050" y="6853238"/>
              <a:ext cx="85725" cy="9564689"/>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88" name="Google Shape;288;p28"/>
            <p:cNvSpPr txBox="1"/>
            <p:nvPr/>
          </p:nvSpPr>
          <p:spPr>
            <a:xfrm>
              <a:off x="12180888" y="7753350"/>
              <a:ext cx="3852862" cy="131286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4" action="ppaction://hlinksldjump"/>
                </a:rPr>
                <a:t>Oficina de la Inclusión y No Discriminación</a:t>
              </a:r>
              <a:endParaRPr sz="400"/>
            </a:p>
          </p:txBody>
        </p:sp>
        <p:sp>
          <p:nvSpPr>
            <p:cNvPr id="289" name="Google Shape;289;p28"/>
            <p:cNvSpPr txBox="1"/>
            <p:nvPr/>
          </p:nvSpPr>
          <p:spPr>
            <a:xfrm>
              <a:off x="12187238" y="9377364"/>
              <a:ext cx="3852862" cy="131445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5" action="ppaction://hlinksldjump"/>
                </a:rPr>
                <a:t>Oficina de la Juventud</a:t>
              </a:r>
              <a:endParaRPr sz="400"/>
            </a:p>
          </p:txBody>
        </p:sp>
        <p:sp>
          <p:nvSpPr>
            <p:cNvPr id="290" name="Google Shape;290;p28"/>
            <p:cNvSpPr txBox="1"/>
            <p:nvPr/>
          </p:nvSpPr>
          <p:spPr>
            <a:xfrm>
              <a:off x="12212638" y="11053764"/>
              <a:ext cx="3852862" cy="131445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6" action="ppaction://hlinksldjump"/>
                </a:rPr>
                <a:t>Oficina del Adulto Mayor</a:t>
              </a:r>
              <a:endParaRPr sz="400"/>
            </a:p>
          </p:txBody>
        </p:sp>
        <p:sp>
          <p:nvSpPr>
            <p:cNvPr id="291" name="Google Shape;291;p28"/>
            <p:cNvSpPr txBox="1"/>
            <p:nvPr/>
          </p:nvSpPr>
          <p:spPr>
            <a:xfrm>
              <a:off x="12236450" y="12634914"/>
              <a:ext cx="3852863" cy="131286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7" action="ppaction://hlinksldjump"/>
                </a:rPr>
                <a:t>Oficina de la Mujer y Equidad de Género</a:t>
              </a:r>
              <a:endParaRPr sz="400"/>
            </a:p>
          </p:txBody>
        </p:sp>
        <p:sp>
          <p:nvSpPr>
            <p:cNvPr id="292" name="Google Shape;292;p28"/>
            <p:cNvSpPr txBox="1"/>
            <p:nvPr/>
          </p:nvSpPr>
          <p:spPr>
            <a:xfrm>
              <a:off x="12211050" y="14168440"/>
              <a:ext cx="3852863" cy="131286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8" action="ppaction://hlinksldjump"/>
                </a:rPr>
                <a:t>Oficina Discapacidad-CCR</a:t>
              </a:r>
              <a:endParaRPr sz="400"/>
            </a:p>
          </p:txBody>
        </p:sp>
        <p:cxnSp>
          <p:nvCxnSpPr>
            <p:cNvPr id="293" name="Google Shape;293;p28"/>
            <p:cNvCxnSpPr/>
            <p:nvPr/>
          </p:nvCxnSpPr>
          <p:spPr>
            <a:xfrm>
              <a:off x="11703050" y="8405814"/>
              <a:ext cx="477838" cy="476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94" name="Google Shape;294;p28"/>
            <p:cNvCxnSpPr/>
            <p:nvPr/>
          </p:nvCxnSpPr>
          <p:spPr>
            <a:xfrm>
              <a:off x="11731625" y="10029826"/>
              <a:ext cx="455613" cy="476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95" name="Google Shape;295;p28"/>
            <p:cNvCxnSpPr/>
            <p:nvPr/>
          </p:nvCxnSpPr>
          <p:spPr>
            <a:xfrm>
              <a:off x="11742738" y="11706226"/>
              <a:ext cx="469900" cy="476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96" name="Google Shape;296;p28"/>
            <p:cNvCxnSpPr/>
            <p:nvPr/>
          </p:nvCxnSpPr>
          <p:spPr>
            <a:xfrm>
              <a:off x="11742738" y="13290551"/>
              <a:ext cx="493712"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297" name="Google Shape;297;p28"/>
            <p:cNvCxnSpPr/>
            <p:nvPr/>
          </p:nvCxnSpPr>
          <p:spPr>
            <a:xfrm>
              <a:off x="11758613" y="14824077"/>
              <a:ext cx="45243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298" name="Google Shape;298;p28"/>
            <p:cNvSpPr txBox="1"/>
            <p:nvPr/>
          </p:nvSpPr>
          <p:spPr>
            <a:xfrm>
              <a:off x="12230100" y="15767052"/>
              <a:ext cx="3851275" cy="131445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9" action="ppaction://hlinksldjump"/>
                </a:rPr>
                <a:t>Oficina de Diversidad Funcional y Discapacidad</a:t>
              </a:r>
              <a:endParaRPr sz="400"/>
            </a:p>
          </p:txBody>
        </p:sp>
        <p:cxnSp>
          <p:nvCxnSpPr>
            <p:cNvPr id="299" name="Google Shape;299;p28"/>
            <p:cNvCxnSpPr/>
            <p:nvPr/>
          </p:nvCxnSpPr>
          <p:spPr>
            <a:xfrm>
              <a:off x="11791950" y="16417927"/>
              <a:ext cx="452438"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grpSp>
        <p:nvGrpSpPr>
          <p:cNvPr id="300" name="Google Shape;300;p28"/>
          <p:cNvGrpSpPr/>
          <p:nvPr/>
        </p:nvGrpSpPr>
        <p:grpSpPr>
          <a:xfrm>
            <a:off x="4131475" y="980255"/>
            <a:ext cx="1204039" cy="2414122"/>
            <a:chOff x="16290925" y="4367213"/>
            <a:chExt cx="4740275" cy="8448675"/>
          </a:xfrm>
        </p:grpSpPr>
        <p:cxnSp>
          <p:nvCxnSpPr>
            <p:cNvPr id="301" name="Google Shape;301;p28"/>
            <p:cNvCxnSpPr/>
            <p:nvPr/>
          </p:nvCxnSpPr>
          <p:spPr>
            <a:xfrm rot="10800000">
              <a:off x="18216563" y="4367213"/>
              <a:ext cx="0" cy="1149350"/>
            </a:xfrm>
            <a:prstGeom prst="straightConnector1">
              <a:avLst/>
            </a:prstGeom>
            <a:noFill/>
            <a:ln w="15875" cap="flat" cmpd="sng">
              <a:solidFill>
                <a:srgbClr val="4A7DBA"/>
              </a:solidFill>
              <a:prstDash val="solid"/>
              <a:miter lim="800000"/>
              <a:headEnd type="none" w="med" len="med"/>
              <a:tailEnd type="none" w="med" len="med"/>
            </a:ln>
          </p:spPr>
        </p:cxnSp>
        <p:sp>
          <p:nvSpPr>
            <p:cNvPr id="302" name="Google Shape;302;p28"/>
            <p:cNvSpPr txBox="1"/>
            <p:nvPr/>
          </p:nvSpPr>
          <p:spPr>
            <a:xfrm>
              <a:off x="16290925" y="5516563"/>
              <a:ext cx="3852863" cy="140017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0" action="ppaction://hlinksldjump"/>
                </a:rPr>
                <a:t>Departamento de Desarrollo y Promoción Social </a:t>
              </a:r>
              <a:endParaRPr sz="400"/>
            </a:p>
          </p:txBody>
        </p:sp>
        <p:sp>
          <p:nvSpPr>
            <p:cNvPr id="303" name="Google Shape;303;p28"/>
            <p:cNvSpPr txBox="1"/>
            <p:nvPr/>
          </p:nvSpPr>
          <p:spPr>
            <a:xfrm>
              <a:off x="17148175" y="7893050"/>
              <a:ext cx="3851275" cy="140176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1" action="ppaction://hlinksldjump"/>
                </a:rPr>
                <a:t>Oficina Servicio Social</a:t>
              </a:r>
              <a:endParaRPr sz="400"/>
            </a:p>
          </p:txBody>
        </p:sp>
        <p:sp>
          <p:nvSpPr>
            <p:cNvPr id="304" name="Google Shape;304;p28"/>
            <p:cNvSpPr txBox="1"/>
            <p:nvPr/>
          </p:nvSpPr>
          <p:spPr>
            <a:xfrm>
              <a:off x="17152938" y="9626600"/>
              <a:ext cx="3852862" cy="1400175"/>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2" action="ppaction://hlinksldjump"/>
                </a:rPr>
                <a:t>Oficina Programas, Subsidios y Becas </a:t>
              </a:r>
              <a:endParaRPr sz="400"/>
            </a:p>
          </p:txBody>
        </p:sp>
        <p:cxnSp>
          <p:nvCxnSpPr>
            <p:cNvPr id="305" name="Google Shape;305;p28"/>
            <p:cNvCxnSpPr/>
            <p:nvPr/>
          </p:nvCxnSpPr>
          <p:spPr>
            <a:xfrm>
              <a:off x="16743363" y="10325100"/>
              <a:ext cx="409575" cy="1588"/>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06" name="Google Shape;306;p28"/>
            <p:cNvCxnSpPr/>
            <p:nvPr/>
          </p:nvCxnSpPr>
          <p:spPr>
            <a:xfrm>
              <a:off x="16738600" y="12085638"/>
              <a:ext cx="1963738" cy="476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07" name="Google Shape;307;p28"/>
            <p:cNvSpPr txBox="1"/>
            <p:nvPr/>
          </p:nvSpPr>
          <p:spPr>
            <a:xfrm>
              <a:off x="17179925" y="11414125"/>
              <a:ext cx="3851275" cy="140176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23" action="ppaction://hlinksldjump"/>
                </a:rPr>
                <a:t>Oficina de Gestión Habitacional</a:t>
              </a:r>
              <a:endParaRPr sz="400"/>
            </a:p>
          </p:txBody>
        </p:sp>
        <p:cxnSp>
          <p:nvCxnSpPr>
            <p:cNvPr id="308" name="Google Shape;308;p28"/>
            <p:cNvCxnSpPr/>
            <p:nvPr/>
          </p:nvCxnSpPr>
          <p:spPr>
            <a:xfrm rot="10800000">
              <a:off x="16722725" y="6938963"/>
              <a:ext cx="15875" cy="514667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09" name="Google Shape;309;p28"/>
            <p:cNvCxnSpPr/>
            <p:nvPr/>
          </p:nvCxnSpPr>
          <p:spPr>
            <a:xfrm>
              <a:off x="16738600" y="8593138"/>
              <a:ext cx="409575" cy="158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310" name="Google Shape;310;p2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311" name="Google Shape;311;p28">
            <a:hlinkClick r:id="rId2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6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54" name="Google Shape;854;p64"/>
          <p:cNvSpPr txBox="1">
            <a:spLocks noGrp="1"/>
          </p:cNvSpPr>
          <p:nvPr>
            <p:ph type="title"/>
          </p:nvPr>
        </p:nvSpPr>
        <p:spPr>
          <a:xfrm>
            <a:off x="255647" y="555221"/>
            <a:ext cx="3173405" cy="141980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la Juventud</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55" name="Google Shape;855;p64"/>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Ejecutar acciones que permitan prevenir conductas riesgosas en los jóvenes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juvenil en organizaciones que les agrupen de acuerdo a sus necesidades e intereses;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diseñar y aplicar estrategias de prevención en aquellas problemáticas más sensibles de este estamento;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diseñar y aplicar estrategias tendientes a rehabilitar a jóvenes que se encuentran en situación desmedradas, de manera de reinsertarlos familiar y socialmente;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una constante coordinación con instituciones públicas o privadas a fin de establecer redes de apoyo que permitan dar respuesta a las necesidades de los jóvenes.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856" name="Google Shape;856;p64"/>
          <p:cNvSpPr txBox="1">
            <a:spLocks noGrp="1"/>
          </p:cNvSpPr>
          <p:nvPr>
            <p:ph type="body" idx="1"/>
          </p:nvPr>
        </p:nvSpPr>
        <p:spPr>
          <a:xfrm>
            <a:off x="291937" y="2112470"/>
            <a:ext cx="3173405" cy="248216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encauzar las expectativas de los jóvenes de la comuna, fomentando su desarrollo integral en pos de su propio bienestar, el de su familia y el de la comunidad</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57" name="Google Shape;857;p6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58" name="Google Shape;858;p6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59" name="Google Shape;859;p6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p6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65" name="Google Shape;865;p65"/>
          <p:cNvSpPr txBox="1">
            <a:spLocks noGrp="1"/>
          </p:cNvSpPr>
          <p:nvPr>
            <p:ph type="title"/>
          </p:nvPr>
        </p:nvSpPr>
        <p:spPr>
          <a:xfrm>
            <a:off x="255647" y="555221"/>
            <a:ext cx="3173405" cy="146108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del Adulto Mayor</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66" name="Google Shape;866;p65"/>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planes y programas tendientes a sensibilizar a la comunidad en cuanto a la valoración de las personas de la tercera edad;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Fomentar la participación de este segmento en diversas organizaciones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Generar y ejecutar planes y programa tendientes a mejorar las condiciones de vida del sector más carenciado de este segmento;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Procurar la integración social de este segmento con otros grupos generacionales;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Brindar atención social los adultos mayores que lo requieran, orientando acerca de los servicios y beneficios sociales a los que pueden acceder;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una constante coordinación con instituciones públicas o privadas a fin de establecer redes de apoyo que permitan dar respuesta a las necesidades de la tercera edad.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867" name="Google Shape;867;p65"/>
          <p:cNvSpPr txBox="1">
            <a:spLocks noGrp="1"/>
          </p:cNvSpPr>
          <p:nvPr>
            <p:ph type="body" idx="1"/>
          </p:nvPr>
        </p:nvSpPr>
        <p:spPr>
          <a:xfrm>
            <a:off x="291937" y="2153749"/>
            <a:ext cx="3173405" cy="244088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implementar planes y programas que posibiliten mejorar la calidad de vida de los adultos mayores, fortaleciendo su protección, reconocimiento y respeto</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68" name="Google Shape;868;p6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69" name="Google Shape;869;p6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70" name="Google Shape;870;p6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p6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76" name="Google Shape;876;p66"/>
          <p:cNvSpPr txBox="1">
            <a:spLocks noGrp="1"/>
          </p:cNvSpPr>
          <p:nvPr>
            <p:ph type="title"/>
          </p:nvPr>
        </p:nvSpPr>
        <p:spPr>
          <a:xfrm>
            <a:off x="255647" y="555221"/>
            <a:ext cx="3173405" cy="1440217"/>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la Mujer y Equidad de Género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77" name="Google Shape;877;p66"/>
          <p:cNvSpPr txBox="1">
            <a:spLocks noGrp="1"/>
          </p:cNvSpPr>
          <p:nvPr>
            <p:ph type="body" idx="1"/>
          </p:nvPr>
        </p:nvSpPr>
        <p:spPr>
          <a:xfrm>
            <a:off x="3575020" y="411426"/>
            <a:ext cx="5111722" cy="418320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Implementar programas que posibiliten el desarrollo y crecimiento personal de las mujeres;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Realizar atención, acompañamiento y protección psicosocial-jurídica a mujeres que consulten en la oficina;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Fortalecer y reforzar la autonomía y el empoderamiento de las mujeres a través del conocimiento y promoción de sus derechos.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Realizar talleres de prevención de la violencia contra la mujer, dirigidas a víctimas de violencia, y a comunidad en general.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Coordinar el funcionamiento de una mesa comunal de género.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Realizar actividades y talleres de autocuidado, tales como charlas de prevención de cáncer de mama, cáncer cervicouterino, realización de mamografías, prevención de enfermedades de transmisión sexual, entre otros.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Realización de charlas de prevención de la violencia en el pololeo con población adolescente de la comuna.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Realizar acciones de reparación en mujeres que han sufrido violencia.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i) Brindar atención social a las mujeres víctimas de violencia intrafamiliar;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j) Fomentar la participación de las mujeres en las diversas organizaciones de la comuna;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k) Diseñar y ejecutar programas tendientes a mejorar la calidad de vida de las mujeres, especialmente de las jefas de hogar;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l) Mantener una constante coordinación con instituciones públicas o privadas a fin de establecer redes de apoyo que permitan dar respuesta a las necesidades de las mujeres.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m) Toda otra función que le encomiende la ley, su superior jerárquico y/o el Sr. Alcalde. </a:t>
            </a:r>
            <a:endParaRPr/>
          </a:p>
        </p:txBody>
      </p:sp>
      <p:sp>
        <p:nvSpPr>
          <p:cNvPr id="878" name="Google Shape;878;p66"/>
          <p:cNvSpPr txBox="1">
            <a:spLocks noGrp="1"/>
          </p:cNvSpPr>
          <p:nvPr>
            <p:ph type="body" idx="1"/>
          </p:nvPr>
        </p:nvSpPr>
        <p:spPr>
          <a:xfrm>
            <a:off x="291937" y="2132882"/>
            <a:ext cx="3173405" cy="2461751"/>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desarrollar programas tendientes a mejorar la calidad de vida de la mujer, fomentando su educación, capacitación y autogestión. </a:t>
            </a:r>
            <a:r>
              <a:rPr lang="es" sz="1200" b="0" i="0" u="none">
                <a:solidFill>
                  <a:schemeClr val="dk1"/>
                </a:solidFill>
                <a:latin typeface="Calibri"/>
                <a:ea typeface="Calibri"/>
                <a:cs typeface="Calibri"/>
                <a:sym typeface="Calibri"/>
              </a:rPr>
              <a:t>También se busca visibilizar, reparar y erradicar toda forma de violencia contra las mujeres de Casablanca. </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79" name="Google Shape;879;p6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80" name="Google Shape;880;p6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81" name="Google Shape;881;p6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6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87" name="Google Shape;887;p67"/>
          <p:cNvSpPr txBox="1">
            <a:spLocks noGrp="1"/>
          </p:cNvSpPr>
          <p:nvPr>
            <p:ph type="title"/>
          </p:nvPr>
        </p:nvSpPr>
        <p:spPr>
          <a:xfrm>
            <a:off x="255647" y="555221"/>
            <a:ext cx="3173405" cy="146108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la Discapacidad-CCR</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88" name="Google Shape;888;p67"/>
          <p:cNvSpPr txBox="1">
            <a:spLocks noGrp="1"/>
          </p:cNvSpPr>
          <p:nvPr>
            <p:ph type="body" idx="1"/>
          </p:nvPr>
        </p:nvSpPr>
        <p:spPr>
          <a:xfrm>
            <a:off x="3575020" y="946234"/>
            <a:ext cx="5111722" cy="364839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Mantener un registro de la población discapacitada de la comuna a fin de focalizar eficientemente los programas y acciones destinados a esta población;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Fomentar la organización de este sector de la población, a fin de potenciar su participación y capacidad de gestión en el desarrollo de planes y programas atingentes a sus necesidades;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Brindar atención social a los discapacitados que lo requieren, orientando acerca de los servicios y beneficios sociales a los que pueden acceder;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Mantener una constante coordinación con instituciones públicas o privadas a fin de establecer redes de apoyo que permitan dar respuesta a las necesidades de los discapacitados. </a:t>
            </a:r>
            <a:endParaRPr/>
          </a:p>
          <a:p>
            <a:pPr marL="241300" marR="0" lvl="0" indent="-2413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Toda otra función que le encomiende la ley, su superior jerárquico y/o el Sr. Alcalde</a:t>
            </a:r>
            <a:endParaRPr/>
          </a:p>
        </p:txBody>
      </p:sp>
      <p:sp>
        <p:nvSpPr>
          <p:cNvPr id="889" name="Google Shape;889;p67"/>
          <p:cNvSpPr txBox="1">
            <a:spLocks noGrp="1"/>
          </p:cNvSpPr>
          <p:nvPr>
            <p:ph type="body" idx="1"/>
          </p:nvPr>
        </p:nvSpPr>
        <p:spPr>
          <a:xfrm>
            <a:off x="291937" y="2016304"/>
            <a:ext cx="3173405" cy="2578329"/>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Tiene como objetivo generar planes y programas tendientes a procurar la integración de las personas en situación de discapacidad y de aquellas que requieran tratamiento de salud, generando acciones que contribuyan a mejorar su calidad de vida, favoreciendo el desarrollo integral de ellas en temas de autonomía personal e integración social, comunitaria, cultural, familiar y/o laboral. Además de entregar un servicio óptimo de rehabilitación integral a personas en situación de discapacidad, personas con enfermedades crónicas o cuadros agudos de la comuna. </a:t>
            </a:r>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890" name="Google Shape;890;p6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91" name="Google Shape;891;p6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892" name="Google Shape;892;p6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6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898" name="Google Shape;898;p68"/>
          <p:cNvSpPr txBox="1">
            <a:spLocks noGrp="1"/>
          </p:cNvSpPr>
          <p:nvPr>
            <p:ph type="title"/>
          </p:nvPr>
        </p:nvSpPr>
        <p:spPr>
          <a:xfrm>
            <a:off x="255647" y="555221"/>
            <a:ext cx="3173405" cy="159852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la Diversidad Funcional y Discapacidad</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899" name="Google Shape;899;p68"/>
          <p:cNvSpPr txBox="1">
            <a:spLocks noGrp="1"/>
          </p:cNvSpPr>
          <p:nvPr>
            <p:ph type="body" idx="1"/>
          </p:nvPr>
        </p:nvSpPr>
        <p:spPr>
          <a:xfrm>
            <a:off x="3575020" y="555221"/>
            <a:ext cx="5111722" cy="4039412"/>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a) Atender y orientar sobre el proceso de calificación de discapacidad, así como en la postulación sobre diferentes beneficios.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b) Apoyo en la postulación de Ayudas Técnicas a través de SENADIS y psicoeducación sobre el funcionamiento de ellas.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c) Trabajo en conjunto con PsD, familiares, cuidadores y/o agrupaciones comunitarias de discapacidad identificando las necesidades y entregar apoyo en la elaboración de proyectos que vayan en beneficio de la comunidad en situación de discapacidad.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d) Elaborar y mantener actualizado el diagnóstico comunal de discapacidad en lo que se refiere a sus necesidades e intereses.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Realizaciones de seminarios con temáticas de inclusión y charlas psicoeducativas a la comunidad.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f) Realización de talleres destinados a las PsD, familia y/o cuidadores involucrándolas en procesos de desarrollo individual, comunitario, deportivo entre otras.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g) Elaborar y mantener actualizado el diagnóstico comunal de discapacidad en lo que se refiere a sus necesidades e intereses. </a:t>
            </a:r>
            <a:endParaRPr/>
          </a:p>
          <a:p>
            <a:pPr marL="241300" marR="0" lvl="0" indent="-241300" algn="l" rtl="0">
              <a:lnSpc>
                <a:spcPct val="15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h) Realizar instancias de capacitación e intermediación laboral en conjunto con la Oficina de Intermediación Laboral a los usuarios de la oficina, para ser incorporados al ámbito laboral según la Ley 21.015 de Inclusión Laboral. </a:t>
            </a:r>
            <a:endParaRPr/>
          </a:p>
        </p:txBody>
      </p:sp>
      <p:sp>
        <p:nvSpPr>
          <p:cNvPr id="900" name="Google Shape;900;p68"/>
          <p:cNvSpPr txBox="1">
            <a:spLocks noGrp="1"/>
          </p:cNvSpPr>
          <p:nvPr>
            <p:ph type="body" idx="1"/>
          </p:nvPr>
        </p:nvSpPr>
        <p:spPr>
          <a:xfrm>
            <a:off x="291937" y="2153749"/>
            <a:ext cx="3173405" cy="244088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Tiene por objetivo favorecer la inclusión social de las personas en situación de discapacidad, promoviendo el derecho a la igualdad de oportunidades, visualizando e identificando las necesidades de las personas. </a:t>
            </a: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01" name="Google Shape;901;p6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02" name="Google Shape;902;p6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03" name="Google Shape;903;p6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908" name="Google Shape;908;p6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09" name="Google Shape;909;p69"/>
          <p:cNvSpPr txBox="1">
            <a:spLocks noGrp="1"/>
          </p:cNvSpPr>
          <p:nvPr>
            <p:ph type="title"/>
          </p:nvPr>
        </p:nvSpPr>
        <p:spPr>
          <a:xfrm>
            <a:off x="255647" y="555221"/>
            <a:ext cx="3173405" cy="168743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Desarrollo y Promoción Social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Martin Pacheco</a:t>
            </a:r>
            <a:endParaRPr/>
          </a:p>
        </p:txBody>
      </p:sp>
      <p:sp>
        <p:nvSpPr>
          <p:cNvPr id="910" name="Google Shape;910;p69"/>
          <p:cNvSpPr txBox="1">
            <a:spLocks noGrp="1"/>
          </p:cNvSpPr>
          <p:nvPr>
            <p:ph type="body" idx="1"/>
          </p:nvPr>
        </p:nvSpPr>
        <p:spPr>
          <a:xfrm>
            <a:off x="3575020" y="822852"/>
            <a:ext cx="5111722" cy="3771782"/>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desarrollar y ejecutar programas tendientes a satisfacer las necesidades básicas de la población en situación de pobreza;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Administrar y focalizar eficientemente los programas subsidios y becas, tanto de la red social de Gobierno como municipales propiamente tales;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Hacer efectivos los distintos beneficios contemplados en los programas de la red social de Gobierno y programas sociales municipales, orientando adecuadamente a los solicitantes;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Recopilar y procesar datos, estadísticas y diagnósticos necesarios para la acción social del municipio;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Aplicar la ficha de protección Social de acuerdo a lineamientos de MIDEPLAN;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una constante coordinación con Organizaciones públicas o privadas a fin de establecer redes de apoyo. </a:t>
            </a:r>
            <a:endParaRPr/>
          </a:p>
        </p:txBody>
      </p:sp>
      <p:sp>
        <p:nvSpPr>
          <p:cNvPr id="911" name="Google Shape;911;p69"/>
          <p:cNvSpPr txBox="1">
            <a:spLocks noGrp="1"/>
          </p:cNvSpPr>
          <p:nvPr>
            <p:ph type="body" idx="1"/>
          </p:nvPr>
        </p:nvSpPr>
        <p:spPr>
          <a:xfrm>
            <a:off x="291937" y="2242656"/>
            <a:ext cx="3173405" cy="235197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contribuir al bienestar bio-psicosocial de los habitantes de la comuna, procurando las condiciones necesarias que les permitan acceder a una mejor calidad de vida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12" name="Google Shape;912;p6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13" name="Google Shape;913;p6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14" name="Google Shape;914;p6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7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20" name="Google Shape;920;p70"/>
          <p:cNvSpPr txBox="1">
            <a:spLocks noGrp="1"/>
          </p:cNvSpPr>
          <p:nvPr>
            <p:ph type="title"/>
          </p:nvPr>
        </p:nvSpPr>
        <p:spPr>
          <a:xfrm>
            <a:off x="255647" y="555221"/>
            <a:ext cx="3173405" cy="146108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Servicio Social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Martin Pacheco</a:t>
            </a:r>
            <a:endParaRPr/>
          </a:p>
        </p:txBody>
      </p:sp>
      <p:sp>
        <p:nvSpPr>
          <p:cNvPr id="921" name="Google Shape;921;p70"/>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Atender a la comunidad en sus necesidades sociales;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las evaluaciones sociales pertinentes, respaldando el apoyo asistencial al que se accede;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facilitar y propiciar un trabajo en red con distintas organizaciones públicas o privadas que aborden temáticas y/o problemas sociales; gestionando su apoyo cuando la situación o casos lo ameriten;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Potenciar la capacidad de autogestión en las personas y en las familias sujetos de atención;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Atender en coordinación con la oficina comunal de Emergencia y protección civil, a las personas y familias que sean afectadas por situaciones de emergencia.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22" name="Google Shape;922;p70"/>
          <p:cNvSpPr txBox="1">
            <a:spLocks noGrp="1"/>
          </p:cNvSpPr>
          <p:nvPr>
            <p:ph type="body" idx="1"/>
          </p:nvPr>
        </p:nvSpPr>
        <p:spPr>
          <a:xfrm>
            <a:off x="291937" y="2153749"/>
            <a:ext cx="3173405" cy="244088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brindar, mediante la atención profesional de Asistentes Sociales, atención personalizada a personas o familiar residentes de la comuna con la finalidad de colaborar facilitar o potenciar la autogestión para superar o bien mitigar situación de pobreza, vulnerabilidad social o situaciones de emergencia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23" name="Google Shape;923;p7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24" name="Google Shape;924;p7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25" name="Google Shape;925;p7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0" name="Google Shape;930;p71" descr="fondo6PPT.jpg"/>
          <p:cNvPicPr preferRelativeResize="0"/>
          <p:nvPr/>
        </p:nvPicPr>
        <p:blipFill rotWithShape="1">
          <a:blip r:embed="rId3">
            <a:alphaModFix/>
          </a:blip>
          <a:srcRect/>
          <a:stretch/>
        </p:blipFill>
        <p:spPr>
          <a:xfrm>
            <a:off x="103226" y="473117"/>
            <a:ext cx="9034729" cy="4307042"/>
          </a:xfrm>
          <a:prstGeom prst="rect">
            <a:avLst/>
          </a:prstGeom>
          <a:noFill/>
          <a:ln>
            <a:noFill/>
          </a:ln>
        </p:spPr>
      </p:pic>
      <p:sp>
        <p:nvSpPr>
          <p:cNvPr id="931" name="Google Shape;931;p71"/>
          <p:cNvSpPr txBox="1">
            <a:spLocks noGrp="1"/>
          </p:cNvSpPr>
          <p:nvPr>
            <p:ph type="title"/>
          </p:nvPr>
        </p:nvSpPr>
        <p:spPr>
          <a:xfrm>
            <a:off x="255647" y="555221"/>
            <a:ext cx="3173405" cy="121386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Programas, Subsidios y Becas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Paulina Martin Pacheco</a:t>
            </a:r>
            <a:endParaRPr/>
          </a:p>
        </p:txBody>
      </p:sp>
      <p:sp>
        <p:nvSpPr>
          <p:cNvPr id="932" name="Google Shape;932;p71"/>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Entregar orientación y asesoría a las personas y familias respecto de las postulaciones a los diversos subsidios programas y becas;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las evaluaciones sociales tendientes a realizar las postulaciones de los potenciales beneficiarios de subsidios, programas y becas;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Focalizar eficientemente los fondos de los programas y becas municipales y de la red social de gobierno;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Administrar el proceso de información social generado por la ficha de Protección Social;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adecuado de los diversos convenios que suscriba el municipio en materia social.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33" name="Google Shape;933;p71"/>
          <p:cNvSpPr txBox="1">
            <a:spLocks noGrp="1"/>
          </p:cNvSpPr>
          <p:nvPr>
            <p:ph type="body" idx="1"/>
          </p:nvPr>
        </p:nvSpPr>
        <p:spPr>
          <a:xfrm>
            <a:off x="291937" y="1851643"/>
            <a:ext cx="3173405" cy="274299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administrar los subsidios, programas y becas de la red social de gobierno y del municipio, destinados a beneficiar a los sectores más carentes de la comuna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34" name="Google Shape;934;p71">
            <a:hlinkClick r:id="rId4" action="ppaction://hlinksldjump"/>
          </p:cNvPr>
          <p:cNvSpPr/>
          <p:nvPr/>
        </p:nvSpPr>
        <p:spPr>
          <a:xfrm rot="-5614580">
            <a:off x="7669406" y="44530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7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40" name="Google Shape;940;p72"/>
          <p:cNvSpPr txBox="1">
            <a:spLocks noGrp="1"/>
          </p:cNvSpPr>
          <p:nvPr>
            <p:ph type="title"/>
          </p:nvPr>
        </p:nvSpPr>
        <p:spPr>
          <a:xfrm>
            <a:off x="255647" y="555221"/>
            <a:ext cx="3173405" cy="148149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Gestión Habitacional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Karla Araya Ortiz</a:t>
            </a:r>
            <a:endParaRPr/>
          </a:p>
        </p:txBody>
      </p:sp>
      <p:sp>
        <p:nvSpPr>
          <p:cNvPr id="941" name="Google Shape;941;p72"/>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una base de datos de la oferta y demanda habitacional;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Informar adecuadamente a los postulantes individuales y grupales sobre los diferentes subsidios existentes en el tema vivienda;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redes expeditas de información con organismos que intervienen en el tema vivienda;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la eficiencia en el proceso de postulación y en la organización de grupos;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Capacitar y conducir a los dirigentes y grupos en el logro de sus objetivos;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registro actualizado de los comités de vivienda y un catastro de disponibilidad de suelos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Brindar atención a las personas que requieran la regularización de la propiedad.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42" name="Google Shape;942;p72"/>
          <p:cNvSpPr txBox="1">
            <a:spLocks noGrp="1"/>
          </p:cNvSpPr>
          <p:nvPr>
            <p:ph type="body" idx="1"/>
          </p:nvPr>
        </p:nvSpPr>
        <p:spPr>
          <a:xfrm>
            <a:off x="291937" y="2119274"/>
            <a:ext cx="3173405" cy="2475359"/>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contribuir a mejorar la calidad de vida de la población de la comuna, propiciando el acceso a soluciones habitacionales a través de los diversos subsidios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43" name="Google Shape;943;p7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44" name="Google Shape;944;p7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45" name="Google Shape;945;p7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p7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51" name="Google Shape;951;p73"/>
          <p:cNvSpPr txBox="1">
            <a:spLocks noGrp="1"/>
          </p:cNvSpPr>
          <p:nvPr>
            <p:ph type="title"/>
          </p:nvPr>
        </p:nvSpPr>
        <p:spPr>
          <a:xfrm>
            <a:off x="255647" y="143795"/>
            <a:ext cx="3173405" cy="189292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Desarrollo Productivo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Patricio Marín Moreno </a:t>
            </a:r>
            <a:endParaRPr/>
          </a:p>
        </p:txBody>
      </p:sp>
      <p:sp>
        <p:nvSpPr>
          <p:cNvPr id="952" name="Google Shape;952;p73"/>
          <p:cNvSpPr txBox="1">
            <a:spLocks noGrp="1"/>
          </p:cNvSpPr>
          <p:nvPr>
            <p:ph type="body" idx="1"/>
          </p:nvPr>
        </p:nvSpPr>
        <p:spPr>
          <a:xfrm>
            <a:off x="3575020" y="1069616"/>
            <a:ext cx="5111722" cy="352501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Potenciar el fomento económico de la comuna promoviendo sus fortalezas y oportunidades;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Establecer redes de apoyo que posibiliten el desarrollo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iniciativas que propendan al emprendimiento;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53" name="Google Shape;953;p73"/>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gestionar y desarrollar acciones tendientes a fomentar el desarrollo económico de la comuna en concordancia con el Plan de Desarrollo comunal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54" name="Google Shape;954;p7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55" name="Google Shape;955;p7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56" name="Google Shape;956;p7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317" name="Google Shape;317;p29"/>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318" name="Google Shape;318;p29"/>
          <p:cNvGrpSpPr/>
          <p:nvPr/>
        </p:nvGrpSpPr>
        <p:grpSpPr>
          <a:xfrm>
            <a:off x="658068" y="843264"/>
            <a:ext cx="7681898" cy="3662461"/>
            <a:chOff x="4205889" y="5032629"/>
            <a:chExt cx="23891108" cy="9734250"/>
          </a:xfrm>
        </p:grpSpPr>
        <p:sp>
          <p:nvSpPr>
            <p:cNvPr id="319" name="Google Shape;319;p29"/>
            <p:cNvSpPr txBox="1"/>
            <p:nvPr/>
          </p:nvSpPr>
          <p:spPr>
            <a:xfrm>
              <a:off x="15568932" y="5032629"/>
              <a:ext cx="3469985" cy="139853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Administración y Finanzas</a:t>
              </a:r>
              <a:endParaRPr sz="400"/>
            </a:p>
          </p:txBody>
        </p:sp>
        <p:cxnSp>
          <p:nvCxnSpPr>
            <p:cNvPr id="320" name="Google Shape;320;p29"/>
            <p:cNvCxnSpPr/>
            <p:nvPr/>
          </p:nvCxnSpPr>
          <p:spPr>
            <a:xfrm rot="10800000">
              <a:off x="22288189" y="7644022"/>
              <a:ext cx="0" cy="142023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21" name="Google Shape;321;p29"/>
            <p:cNvCxnSpPr/>
            <p:nvPr/>
          </p:nvCxnSpPr>
          <p:spPr>
            <a:xfrm rot="10800000" flipH="1">
              <a:off x="17245611" y="6431159"/>
              <a:ext cx="57687" cy="2633094"/>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22" name="Google Shape;322;p29"/>
            <p:cNvSpPr txBox="1"/>
            <p:nvPr/>
          </p:nvSpPr>
          <p:spPr>
            <a:xfrm>
              <a:off x="15568932" y="7459560"/>
              <a:ext cx="3239238"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Adquisiciones</a:t>
              </a:r>
              <a:endParaRPr sz="400"/>
            </a:p>
          </p:txBody>
        </p:sp>
        <p:sp>
          <p:nvSpPr>
            <p:cNvPr id="323" name="Google Shape;323;p29"/>
            <p:cNvSpPr txBox="1"/>
            <p:nvPr/>
          </p:nvSpPr>
          <p:spPr>
            <a:xfrm>
              <a:off x="20575142" y="7459560"/>
              <a:ext cx="3240492"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de Rentas y Patentes</a:t>
              </a:r>
              <a:endParaRPr sz="400"/>
            </a:p>
          </p:txBody>
        </p:sp>
        <p:sp>
          <p:nvSpPr>
            <p:cNvPr id="324" name="Google Shape;324;p29"/>
            <p:cNvSpPr txBox="1"/>
            <p:nvPr/>
          </p:nvSpPr>
          <p:spPr>
            <a:xfrm>
              <a:off x="6317727" y="7459560"/>
              <a:ext cx="3239239"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Departamento de Contabilidad y Presupuesto</a:t>
              </a:r>
              <a:endParaRPr sz="400"/>
            </a:p>
          </p:txBody>
        </p:sp>
        <p:cxnSp>
          <p:nvCxnSpPr>
            <p:cNvPr id="325" name="Google Shape;325;p29"/>
            <p:cNvCxnSpPr/>
            <p:nvPr/>
          </p:nvCxnSpPr>
          <p:spPr>
            <a:xfrm>
              <a:off x="8085952" y="6972486"/>
              <a:ext cx="18522474" cy="14468"/>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26" name="Google Shape;326;p29"/>
            <p:cNvCxnSpPr/>
            <p:nvPr/>
          </p:nvCxnSpPr>
          <p:spPr>
            <a:xfrm rot="10800000">
              <a:off x="8085952" y="6986954"/>
              <a:ext cx="1254" cy="47260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27" name="Google Shape;327;p29"/>
            <p:cNvSpPr txBox="1"/>
            <p:nvPr/>
          </p:nvSpPr>
          <p:spPr>
            <a:xfrm>
              <a:off x="15625364" y="9064253"/>
              <a:ext cx="3239239"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8" action="ppaction://hlinksldjump"/>
                </a:rPr>
                <a:t>Oficina de Inventario</a:t>
              </a:r>
              <a:endParaRPr sz="400"/>
            </a:p>
          </p:txBody>
        </p:sp>
        <p:sp>
          <p:nvSpPr>
            <p:cNvPr id="328" name="Google Shape;328;p29"/>
            <p:cNvSpPr txBox="1"/>
            <p:nvPr/>
          </p:nvSpPr>
          <p:spPr>
            <a:xfrm>
              <a:off x="20667942" y="9064253"/>
              <a:ext cx="3240492"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9" action="ppaction://hlinksldjump"/>
                </a:rPr>
                <a:t>Oficina de Inspección y Fiscalización</a:t>
              </a:r>
              <a:endParaRPr sz="400"/>
            </a:p>
          </p:txBody>
        </p:sp>
        <p:sp>
          <p:nvSpPr>
            <p:cNvPr id="329" name="Google Shape;329;p29"/>
            <p:cNvSpPr txBox="1"/>
            <p:nvPr/>
          </p:nvSpPr>
          <p:spPr>
            <a:xfrm>
              <a:off x="24856505" y="9078721"/>
              <a:ext cx="3240492" cy="1253854"/>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0" action="ppaction://hlinksldjump"/>
                </a:rPr>
                <a:t>Oficina de Personal y Remuneraciones</a:t>
              </a:r>
              <a:endParaRPr sz="400"/>
            </a:p>
          </p:txBody>
        </p:sp>
        <p:cxnSp>
          <p:nvCxnSpPr>
            <p:cNvPr id="330" name="Google Shape;330;p29"/>
            <p:cNvCxnSpPr/>
            <p:nvPr/>
          </p:nvCxnSpPr>
          <p:spPr>
            <a:xfrm rot="10800000">
              <a:off x="22288189" y="6990571"/>
              <a:ext cx="1254" cy="47260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31" name="Google Shape;331;p29"/>
            <p:cNvCxnSpPr/>
            <p:nvPr/>
          </p:nvCxnSpPr>
          <p:spPr>
            <a:xfrm rot="10800000" flipH="1">
              <a:off x="12766106" y="6972486"/>
              <a:ext cx="36368" cy="174213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32" name="Google Shape;332;p29"/>
            <p:cNvCxnSpPr/>
            <p:nvPr/>
          </p:nvCxnSpPr>
          <p:spPr>
            <a:xfrm rot="10800000">
              <a:off x="26608427" y="6990571"/>
              <a:ext cx="0" cy="208815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333" name="Google Shape;333;p29"/>
            <p:cNvGrpSpPr/>
            <p:nvPr/>
          </p:nvGrpSpPr>
          <p:grpSpPr>
            <a:xfrm>
              <a:off x="4205889" y="9064253"/>
              <a:ext cx="3240493" cy="5702626"/>
              <a:chOff x="3653441" y="5749461"/>
              <a:chExt cx="2520436" cy="4435469"/>
            </a:xfrm>
          </p:grpSpPr>
          <p:sp>
            <p:nvSpPr>
              <p:cNvPr id="334" name="Google Shape;334;p29"/>
              <p:cNvSpPr txBox="1"/>
              <p:nvPr/>
            </p:nvSpPr>
            <p:spPr>
              <a:xfrm>
                <a:off x="3653441" y="7971884"/>
                <a:ext cx="2520436" cy="976178"/>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1" action="ppaction://hlinksldjump"/>
                  </a:rPr>
                  <a:t>Oficina Contabilidad y Presupuesto Sector Salud</a:t>
                </a:r>
                <a:endParaRPr sz="400"/>
              </a:p>
            </p:txBody>
          </p:sp>
          <p:sp>
            <p:nvSpPr>
              <p:cNvPr id="335" name="Google Shape;335;p29"/>
              <p:cNvSpPr txBox="1"/>
              <p:nvPr/>
            </p:nvSpPr>
            <p:spPr>
              <a:xfrm>
                <a:off x="3653441" y="9209689"/>
                <a:ext cx="2520436" cy="97524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2" action="ppaction://hlinksldjump"/>
                  </a:rPr>
                  <a:t>Oficina Contabilidad y Presupuesto Sector Educación</a:t>
                </a:r>
                <a:endParaRPr sz="400"/>
              </a:p>
            </p:txBody>
          </p:sp>
          <p:sp>
            <p:nvSpPr>
              <p:cNvPr id="336" name="Google Shape;336;p29"/>
              <p:cNvSpPr txBox="1"/>
              <p:nvPr/>
            </p:nvSpPr>
            <p:spPr>
              <a:xfrm>
                <a:off x="3653441" y="5749461"/>
                <a:ext cx="2520436" cy="97524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3" action="ppaction://hlinksldjump"/>
                  </a:rPr>
                  <a:t>Oficina de Contabilidad</a:t>
                </a:r>
                <a:endParaRPr sz="400"/>
              </a:p>
            </p:txBody>
          </p:sp>
          <p:sp>
            <p:nvSpPr>
              <p:cNvPr id="337" name="Google Shape;337;p29"/>
              <p:cNvSpPr txBox="1"/>
              <p:nvPr/>
            </p:nvSpPr>
            <p:spPr>
              <a:xfrm>
                <a:off x="3653441" y="6864423"/>
                <a:ext cx="2520436" cy="97524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4" action="ppaction://hlinksldjump"/>
                  </a:rPr>
                  <a:t>Oficina de Presupuesto</a:t>
                </a:r>
                <a:endParaRPr sz="400"/>
              </a:p>
            </p:txBody>
          </p:sp>
        </p:grpSp>
        <p:grpSp>
          <p:nvGrpSpPr>
            <p:cNvPr id="338" name="Google Shape;338;p29"/>
            <p:cNvGrpSpPr/>
            <p:nvPr/>
          </p:nvGrpSpPr>
          <p:grpSpPr>
            <a:xfrm>
              <a:off x="7403744" y="8714620"/>
              <a:ext cx="665906" cy="5425331"/>
              <a:chOff x="5758588" y="5177657"/>
              <a:chExt cx="517938" cy="4219791"/>
            </a:xfrm>
          </p:grpSpPr>
          <p:cxnSp>
            <p:nvCxnSpPr>
              <p:cNvPr id="339" name="Google Shape;339;p29"/>
              <p:cNvCxnSpPr/>
              <p:nvPr/>
            </p:nvCxnSpPr>
            <p:spPr>
              <a:xfrm rot="10800000">
                <a:off x="5758588" y="5938157"/>
                <a:ext cx="49062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0" name="Google Shape;340;p29"/>
              <p:cNvCxnSpPr/>
              <p:nvPr/>
            </p:nvCxnSpPr>
            <p:spPr>
              <a:xfrm rot="10800000">
                <a:off x="6252141" y="5177657"/>
                <a:ext cx="7803" cy="421979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1" name="Google Shape;341;p29"/>
              <p:cNvCxnSpPr/>
              <p:nvPr/>
            </p:nvCxnSpPr>
            <p:spPr>
              <a:xfrm rot="10800000">
                <a:off x="5785899" y="8105254"/>
                <a:ext cx="49062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2" name="Google Shape;342;p29"/>
              <p:cNvCxnSpPr/>
              <p:nvPr/>
            </p:nvCxnSpPr>
            <p:spPr>
              <a:xfrm rot="10800000">
                <a:off x="5805407" y="9397448"/>
                <a:ext cx="450635"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3" name="Google Shape;343;p29"/>
              <p:cNvCxnSpPr/>
              <p:nvPr/>
            </p:nvCxnSpPr>
            <p:spPr>
              <a:xfrm rot="10800000">
                <a:off x="5766391" y="7009984"/>
                <a:ext cx="49062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344" name="Google Shape;344;p29"/>
            <p:cNvSpPr txBox="1"/>
            <p:nvPr/>
          </p:nvSpPr>
          <p:spPr>
            <a:xfrm>
              <a:off x="11145860" y="7459560"/>
              <a:ext cx="3239239"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5" action="ppaction://hlinksldjump"/>
                </a:rPr>
                <a:t>Departamento Tesorería Municipal</a:t>
              </a:r>
              <a:endParaRPr sz="400"/>
            </a:p>
          </p:txBody>
        </p:sp>
        <p:sp>
          <p:nvSpPr>
            <p:cNvPr id="345" name="Google Shape;345;p29"/>
            <p:cNvSpPr txBox="1"/>
            <p:nvPr/>
          </p:nvSpPr>
          <p:spPr>
            <a:xfrm>
              <a:off x="10290591" y="9064253"/>
              <a:ext cx="3240492"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6" action="ppaction://hlinksldjump"/>
                </a:rPr>
                <a:t>Oficina de Cobranzas</a:t>
              </a:r>
              <a:endParaRPr sz="400"/>
            </a:p>
          </p:txBody>
        </p:sp>
        <p:sp>
          <p:nvSpPr>
            <p:cNvPr id="346" name="Google Shape;346;p29"/>
            <p:cNvSpPr txBox="1"/>
            <p:nvPr/>
          </p:nvSpPr>
          <p:spPr>
            <a:xfrm>
              <a:off x="10290591" y="10497746"/>
              <a:ext cx="3240492" cy="1253854"/>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7" action="ppaction://hlinksldjump"/>
                </a:rPr>
                <a:t>Oficina de Caja</a:t>
              </a:r>
              <a:endParaRPr sz="400"/>
            </a:p>
          </p:txBody>
        </p:sp>
        <p:cxnSp>
          <p:nvCxnSpPr>
            <p:cNvPr id="347" name="Google Shape;347;p29"/>
            <p:cNvCxnSpPr/>
            <p:nvPr/>
          </p:nvCxnSpPr>
          <p:spPr>
            <a:xfrm flipH="1">
              <a:off x="13528575" y="9691180"/>
              <a:ext cx="632047" cy="120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8" name="Google Shape;348;p29"/>
            <p:cNvCxnSpPr/>
            <p:nvPr/>
          </p:nvCxnSpPr>
          <p:spPr>
            <a:xfrm rot="10800000">
              <a:off x="14164384" y="8714621"/>
              <a:ext cx="12541" cy="2355799"/>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49" name="Google Shape;349;p29"/>
            <p:cNvCxnSpPr/>
            <p:nvPr/>
          </p:nvCxnSpPr>
          <p:spPr>
            <a:xfrm rot="10800000">
              <a:off x="13538608" y="11070420"/>
              <a:ext cx="63204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50" name="Google Shape;350;p29"/>
            <p:cNvSpPr txBox="1"/>
            <p:nvPr/>
          </p:nvSpPr>
          <p:spPr>
            <a:xfrm>
              <a:off x="24848980" y="7459560"/>
              <a:ext cx="3240492" cy="12550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8" action="ppaction://hlinksldjump"/>
                </a:rPr>
                <a:t>Departamento de Recursos Humanos</a:t>
              </a:r>
              <a:endParaRPr sz="400"/>
            </a:p>
          </p:txBody>
        </p:sp>
      </p:grpSp>
      <p:sp>
        <p:nvSpPr>
          <p:cNvPr id="351" name="Google Shape;351;p2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352" name="Google Shape;352;p29">
            <a:hlinkClick r:id="rId19"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961" name="Google Shape;961;p7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62" name="Google Shape;962;p74"/>
          <p:cNvSpPr txBox="1">
            <a:spLocks noGrp="1"/>
          </p:cNvSpPr>
          <p:nvPr>
            <p:ph type="title"/>
          </p:nvPr>
        </p:nvSpPr>
        <p:spPr>
          <a:xfrm>
            <a:off x="255647" y="555221"/>
            <a:ext cx="3173405" cy="148149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Intermediación Laboral (OMIL)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Patricio Marín Moreno</a:t>
            </a:r>
            <a:endParaRPr/>
          </a:p>
        </p:txBody>
      </p:sp>
      <p:sp>
        <p:nvSpPr>
          <p:cNvPr id="963" name="Google Shape;963;p74"/>
          <p:cNvSpPr txBox="1">
            <a:spLocks noGrp="1"/>
          </p:cNvSpPr>
          <p:nvPr>
            <p:ph type="body" idx="1"/>
          </p:nvPr>
        </p:nvSpPr>
        <p:spPr>
          <a:xfrm>
            <a:off x="3575020" y="692665"/>
            <a:ext cx="5111722" cy="390196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y ejecutar programas tendientes a la capacitación de población desempleada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Disponer de información actualizada de la oferta de empleo en la comuna;</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Brindar información respecto de la oferta de empleo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registro de las personas desempleadas a fin de facilitar el acceso oportuno al empleo;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redes de apoyo con los diversos organismos gubernamentales o privados que brinden asistencia en el tema de la capacitación y empleo;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Disponer de estadísticas oportunas que permitan conocer la situación de empleabilidad;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64" name="Google Shape;964;p74"/>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implementar acciones tendientes a disponer de mano de obra calificada y de contribuir en mejores condiciones a la empleabilidad de la población de la comuna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65" name="Google Shape;965;p7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66" name="Google Shape;966;p7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67" name="Google Shape;967;p7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972" name="Google Shape;972;p7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73" name="Google Shape;973;p75"/>
          <p:cNvSpPr txBox="1">
            <a:spLocks noGrp="1"/>
          </p:cNvSpPr>
          <p:nvPr>
            <p:ph type="title"/>
          </p:nvPr>
        </p:nvSpPr>
        <p:spPr>
          <a:xfrm>
            <a:off x="255647" y="555221"/>
            <a:ext cx="3173405" cy="1707848"/>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del Programa de Desarrollo Local (PRODESAL)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Patricio Marín Moreno </a:t>
            </a:r>
            <a:endParaRPr/>
          </a:p>
        </p:txBody>
      </p:sp>
      <p:sp>
        <p:nvSpPr>
          <p:cNvPr id="974" name="Google Shape;974;p75"/>
          <p:cNvSpPr txBox="1">
            <a:spLocks noGrp="1"/>
          </p:cNvSpPr>
          <p:nvPr>
            <p:ph type="body" idx="1"/>
          </p:nvPr>
        </p:nvSpPr>
        <p:spPr>
          <a:xfrm>
            <a:off x="3575020" y="1069616"/>
            <a:ext cx="5111722" cy="352501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Asesorías técnicas individuales y grupales;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Formular y ejecutar proyectos agropecuarios;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Encadenamiento financiero y subsidiario con el INDAP;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Generar nuevas alternativas de cultivo;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Apoyar la gestión predial.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975" name="Google Shape;975;p75"/>
          <p:cNvSpPr txBox="1">
            <a:spLocks noGrp="1"/>
          </p:cNvSpPr>
          <p:nvPr>
            <p:ph type="body" idx="1"/>
          </p:nvPr>
        </p:nvSpPr>
        <p:spPr>
          <a:xfrm>
            <a:off x="291937" y="2263069"/>
            <a:ext cx="3173405" cy="2331564"/>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contribuir a mejorar la calidad de vida de los agricultores de la comuna de Casablanca, a través del desarrollo productivo predial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76" name="Google Shape;976;p7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77" name="Google Shape;977;p7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78" name="Google Shape;978;p7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pic>
        <p:nvPicPr>
          <p:cNvPr id="983" name="Google Shape;983;p7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84" name="Google Shape;984;p76"/>
          <p:cNvSpPr txBox="1">
            <a:spLocks noGrp="1"/>
          </p:cNvSpPr>
          <p:nvPr>
            <p:ph type="title"/>
          </p:nvPr>
        </p:nvSpPr>
        <p:spPr>
          <a:xfrm>
            <a:off x="255647" y="555221"/>
            <a:ext cx="3173405" cy="144702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Desarrollo Comunitario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Fomento Productivo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Patricio Marín Moreno </a:t>
            </a:r>
            <a:endParaRPr/>
          </a:p>
        </p:txBody>
      </p:sp>
      <p:sp>
        <p:nvSpPr>
          <p:cNvPr id="985" name="Google Shape;985;p76"/>
          <p:cNvSpPr txBox="1">
            <a:spLocks noGrp="1"/>
          </p:cNvSpPr>
          <p:nvPr>
            <p:ph type="body" idx="1"/>
          </p:nvPr>
        </p:nvSpPr>
        <p:spPr>
          <a:xfrm>
            <a:off x="3712521" y="1152174"/>
            <a:ext cx="4974222" cy="344245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registro de las industrias existentes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Disponer de un catastro de sitios disponibles de ser utilizados en actividades económicas de acuerdo al Plan regulador;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programas tendientes a potenciar los emprendimientos;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iniciativas conducentes al desarrollo de la pequeña y mediana empresa;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986" name="Google Shape;986;p76"/>
          <p:cNvSpPr txBox="1">
            <a:spLocks noGrp="1"/>
          </p:cNvSpPr>
          <p:nvPr>
            <p:ph type="body" idx="1"/>
          </p:nvPr>
        </p:nvSpPr>
        <p:spPr>
          <a:xfrm>
            <a:off x="291937" y="2139686"/>
            <a:ext cx="3173405" cy="2454947"/>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contribuir al desarrollo económico de la comuna, a través de su promoción y gestionando iniciativas que propendan a instalación de actividades económicas no contaminantes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111</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87" name="Google Shape;987;p7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88" name="Google Shape;988;p7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89" name="Google Shape;989;p7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7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995" name="Google Shape;995;p77"/>
          <p:cNvSpPr txBox="1">
            <a:spLocks noGrp="1"/>
          </p:cNvSpPr>
          <p:nvPr>
            <p:ph type="title"/>
          </p:nvPr>
        </p:nvSpPr>
        <p:spPr>
          <a:xfrm>
            <a:off x="237098" y="-308909"/>
            <a:ext cx="3173405" cy="214014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Sra. María Teresa Salinas Vegas</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996" name="Google Shape;996;p77"/>
          <p:cNvSpPr txBox="1">
            <a:spLocks noGrp="1"/>
          </p:cNvSpPr>
          <p:nvPr>
            <p:ph type="body" idx="1"/>
          </p:nvPr>
        </p:nvSpPr>
        <p:spPr>
          <a:xfrm>
            <a:off x="3712521" y="802439"/>
            <a:ext cx="4974222" cy="3792194"/>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calcular, proponer y regular la percepción de cualquier tipo de ingresos municipales;</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Comunal de Planificación en la elaboración del Presupuesto Municipal;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Visar los decretos que irroguen gastos o generen recursos;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la contabilidad municipal en conformidad con las normas de la contabilidad nacional y con las instrucciones que al respecto imparte la Contraloría General de la República;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la gestión financiera de los recintos y/o empresas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los pagos municipales, administrar los recursos disponibles la cuenta corriente bancaria respectiva y rendir cuenta a la Contraloría General de la República;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Recaudar y percibir los ingresos municipales y fiscales que corresponda;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Otras funciones que la ley o autoridad superior le asigne. </a:t>
            </a:r>
            <a:endParaRPr/>
          </a:p>
        </p:txBody>
      </p:sp>
      <p:sp>
        <p:nvSpPr>
          <p:cNvPr id="997" name="Google Shape;997;p77"/>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Dirección de Administración y Finanzas, tendrá como función asesorar al Alcalde en la administración del personal de la municipalidad y en la administración financiera de los bienes municipales, para lo cual le corresponderá específicamente</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998" name="Google Shape;998;p7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999" name="Google Shape;999;p7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4" name="Google Shape;1004;p7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05" name="Google Shape;1005;p78"/>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Contabilidad y Presupuesto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Mauricio Basualto Rojas</a:t>
            </a:r>
            <a:endParaRPr/>
          </a:p>
        </p:txBody>
      </p:sp>
      <p:sp>
        <p:nvSpPr>
          <p:cNvPr id="1006" name="Google Shape;1006;p78"/>
          <p:cNvSpPr txBox="1">
            <a:spLocks noGrp="1"/>
          </p:cNvSpPr>
          <p:nvPr>
            <p:ph type="body" idx="1"/>
          </p:nvPr>
        </p:nvSpPr>
        <p:spPr>
          <a:xfrm>
            <a:off x="3756069" y="-3629"/>
            <a:ext cx="4974625" cy="4429972"/>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800"/>
              <a:buFont typeface="Calibri"/>
              <a:buNone/>
            </a:pPr>
            <a:endParaRPr sz="800" b="0" i="0" u="none">
              <a:solidFill>
                <a:schemeClr val="dk1"/>
              </a:solidFill>
              <a:latin typeface="Calibri"/>
              <a:ea typeface="Calibri"/>
              <a:cs typeface="Calibri"/>
              <a:sym typeface="Calibri"/>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Llevar la contabilidad patrimonial y presupuestaria en conformidad a las normas vigentes para el sector municipal y con las instrucciones que la Contraloría General de la República imparta al respecto, emitiendo los informes requeridos;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Confeccionar el balance presupuestario y patrimonial anual de la municipalidad, proporcionando los estados e informes contables que se requieren;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Mantener actualizado el valor de los activos y pasivos de la municipalidad, como igualmente el ajuste anual por revalorizaciones y depreciaciones del mismo;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Controlar los ingresos y egresos de fondos municipales en conformidad con las normas presupuestarias vigentes;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Mantener el registro y control de todos los documentos que den origen a obligaciones de carácter financiero de la municipalidad con terceros;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Colaborar con la Secretaría Comuna de Planificación en la elaboración del proyecto de presupuesto anual de la municipalidad;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Confeccionar, mensualmente, los estados de caja de las necesidades de las diferentes unidades de la municipalidad;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Controlar y solicitar las modificaciones pertinentes del movimiento de los fondos mensuales;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Efectuar los trámites para la obtención de los recursos financieros que se asignan a la municipalidad;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Administrar las cuentas corrientes bancarias y los recursos financieros que incluya;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Refrendar internamente, imputando a los ítems presupuestarios que corresponda, todo egreso municipal ordenado en las resoluciones alcaldicias, así como también imputar los Ingresos.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Custodiar los dineros en efectivo existentes en caja, y exigir las rendiciones de cuentas a quienes corresponda;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Presentar rendiciones de cuenta a las entidades, por fondos entregados y destinados a fines específicos.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Preparar informes periódicos en materia de inversiones, coordinando su acción con la Dirección de Planificación Comunal para las modificaciones, ajustes, reducciones y nuevos programas y/o proyectos que correspondan;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Formar, archivar y custodiar los expedientes de rendiciones de cuenta que deban mantenerse a disposición de la Contraloría General de la República;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Calibri"/>
                <a:ea typeface="Calibri"/>
                <a:cs typeface="Calibri"/>
                <a:sym typeface="Calibri"/>
              </a:rPr>
              <a:t>Toda otra función que le encomiende la ley, su superior jerárquico y/o el Sr. Alcalde</a:t>
            </a:r>
            <a:endParaRPr/>
          </a:p>
        </p:txBody>
      </p:sp>
      <p:sp>
        <p:nvSpPr>
          <p:cNvPr id="1007" name="Google Shape;1007;p78"/>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apoyar la gestión financiera, mediante la ejecución y control de la actividad contable, patrimonial y presupuestaria de la Municipalidad. De este Departamento dependerán las secciones contabilidad y presupuesto sector municipal, educación y salud</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08" name="Google Shape;1008;p7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09" name="Google Shape;1009;p7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10" name="Google Shape;1010;p7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015" name="Google Shape;1015;p7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16" name="Google Shape;1016;p79"/>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Contabilidad</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Noelia Zúñiga Reyes</a:t>
            </a:r>
            <a:endParaRPr/>
          </a:p>
        </p:txBody>
      </p:sp>
      <p:sp>
        <p:nvSpPr>
          <p:cNvPr id="1017" name="Google Shape;1017;p79"/>
          <p:cNvSpPr txBox="1">
            <a:spLocks noGrp="1"/>
          </p:cNvSpPr>
          <p:nvPr>
            <p:ph type="body" idx="1"/>
          </p:nvPr>
        </p:nvSpPr>
        <p:spPr>
          <a:xfrm>
            <a:off x="3712521" y="864130"/>
            <a:ext cx="4974222" cy="3730503"/>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la contabilidad patrimonial de conformidad a las normas emanadas por Contraloría General de la República.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Apoyar en la elaboración de informes.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Supervisar, apoyar y elaborar las rendiciones de cuentas.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registro de las rendiciones de cuentas;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018" name="Google Shape;1018;p79"/>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19" name="Google Shape;1019;p7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20" name="Google Shape;1020;p7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21" name="Google Shape;1021;p7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pic>
        <p:nvPicPr>
          <p:cNvPr id="1026" name="Google Shape;1026;p8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27" name="Google Shape;1027;p80"/>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Presupuesto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José Aguirre</a:t>
            </a:r>
            <a:endParaRPr/>
          </a:p>
        </p:txBody>
      </p:sp>
      <p:sp>
        <p:nvSpPr>
          <p:cNvPr id="1028" name="Google Shape;1028;p80"/>
          <p:cNvSpPr txBox="1">
            <a:spLocks noGrp="1"/>
          </p:cNvSpPr>
          <p:nvPr>
            <p:ph type="body" idx="1"/>
          </p:nvPr>
        </p:nvSpPr>
        <p:spPr>
          <a:xfrm>
            <a:off x="3712521" y="864130"/>
            <a:ext cx="4974222" cy="3730503"/>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Verificar las disponibilidades presupuestarias.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en el control del presupuesto.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Apoyar en la elaboración del presupuesto.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en la confección y emisión de informes.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029" name="Google Shape;1029;p80"/>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30" name="Google Shape;1030;p8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31" name="Google Shape;1031;p8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32" name="Google Shape;1032;p8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pic>
        <p:nvPicPr>
          <p:cNvPr id="1037" name="Google Shape;1037;p8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38" name="Google Shape;1038;p81"/>
          <p:cNvSpPr txBox="1">
            <a:spLocks noGrp="1"/>
          </p:cNvSpPr>
          <p:nvPr>
            <p:ph type="title"/>
          </p:nvPr>
        </p:nvSpPr>
        <p:spPr>
          <a:xfrm>
            <a:off x="237098" y="534808"/>
            <a:ext cx="3173405" cy="168698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Contabilidad y Presupuesto del Sector Salud</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Juana Soto Madariaga</a:t>
            </a:r>
            <a:endParaRPr/>
          </a:p>
        </p:txBody>
      </p:sp>
      <p:sp>
        <p:nvSpPr>
          <p:cNvPr id="1039" name="Google Shape;1039;p81"/>
          <p:cNvSpPr txBox="1">
            <a:spLocks noGrp="1"/>
          </p:cNvSpPr>
          <p:nvPr>
            <p:ph type="body" idx="1"/>
          </p:nvPr>
        </p:nvSpPr>
        <p:spPr>
          <a:xfrm>
            <a:off x="3712521" y="288043"/>
            <a:ext cx="4974222" cy="4306590"/>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la contabilidad patrimonial y presupuestaria en conformidad a las normas vigentes para el sector municipal y con las instrucciones que la Contraloría General de la República imparta al respecto, emitiendo los informes requeridos;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el balance presupuestario y patrimonial anual del sector salud, proporcionando los estados e informes contables que se requieren;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valor de los activos y pasivos del sector salud, como igualmente el ajuste anual por revalorizaciones y depreciaciones del mismo;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los ingresos y egresos de fondos en conformidad con las normas presupuestarias vigentes;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el registro y control de todos los documentos que den origen a obligaciones de carácter financiero con terceros;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 de Planificación en la elaboración del proyecto de presupuesto anual del sector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y solicitar las modificaciones pertinentes del movimiento de los fondos mensuales;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los trámites para la obtención de los recursos financieros que se asignan al sector.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Refrendar internamente, imputando a los ítems presupuestarios que corresponda, todo egreso ordenado en las resoluciones alcaldicias, así como también imputar los Ingresos.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Custodiar los dineros en efectivo existentes en caja, y exigir las rendiciones de cuentas a quienes corresponda;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Presentar rendiciones de cuenta a las entidades, por fondos entregados y destinados a fines específicos.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Preparar informes periódicos en materia de inversiones, coordinando su acción con la Dirección de Planificación Comunal para las modificaciones, ajustes, reducciones y nuevos programas y/o proyectos que correspondan;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Formar, archivar y custodiar los expedientes de rendiciones de cuenta que deban mantenerse a disposición de la Contraloría General de la República.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040" name="Google Shape;1040;p81"/>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Maipú N° 27</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41" name="Google Shape;1041;p8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42" name="Google Shape;1042;p8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43" name="Google Shape;1043;p8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pic>
        <p:nvPicPr>
          <p:cNvPr id="1048" name="Google Shape;1048;p8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49" name="Google Shape;1049;p82"/>
          <p:cNvSpPr txBox="1">
            <a:spLocks noGrp="1"/>
          </p:cNvSpPr>
          <p:nvPr>
            <p:ph type="title"/>
          </p:nvPr>
        </p:nvSpPr>
        <p:spPr>
          <a:xfrm>
            <a:off x="237098" y="534808"/>
            <a:ext cx="3173405" cy="166657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Contabilidad y Presupuesto del Sector Educación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Jaime Hidalgo</a:t>
            </a:r>
            <a:endParaRPr/>
          </a:p>
        </p:txBody>
      </p:sp>
      <p:sp>
        <p:nvSpPr>
          <p:cNvPr id="1050" name="Google Shape;1050;p82"/>
          <p:cNvSpPr txBox="1">
            <a:spLocks noGrp="1"/>
          </p:cNvSpPr>
          <p:nvPr>
            <p:ph type="body" idx="1"/>
          </p:nvPr>
        </p:nvSpPr>
        <p:spPr>
          <a:xfrm>
            <a:off x="3712521" y="288043"/>
            <a:ext cx="4974222" cy="4306590"/>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la contabilidad patrimonial y presupuestaria en conformidad a las normas vigentes para el sector municipal y con las instrucciones que la Contraloría General de la República imparta al respecto, emitiendo los informes requeridos;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el balance presupuestario y patrimonial anual del sector salud, proporcionando los estados e informes contables que se requieren;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valor de los activos y pasivos del sector salud, como igualmente el ajuste anual por revalorizaciones y depreciaciones del mismo;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los ingresos y egresos de fondos en conformidad con las normas presupuestarias vigentes;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el registro y control de todos los documentos que den origen a obligaciones de carácter financiero con terceros;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 de Planificación en la elaboración del proyecto de presupuesto anual del sector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y solicitar las modificaciones pertinentes del movimiento de los fondos mensuales;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los trámites para la obtención de los recursos financieros que se asignan al sector.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Refrendar internamente, imputando a los ítems presupuestarios que corresponda, todo egreso ordenado en las resoluciones alcaldicias, así como también imputar los Ingresos.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Custodiar los dineros en efectivo existentes en caja, y exigir las rendiciones de cuentas a quienes corresponda;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Presentar rendiciones de cuenta a las entidades, por fondos entregados y destinados a fines específicos.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Preparar informes periódicos en materia de inversiones, coordinando su acción con la Dirección de Planificación Comunal para las modificaciones, ajustes, reducciones y nuevos programas y/o proyectos que correspondan;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Formar, archivar y custodiar los expedientes de rendiciones de cuenta que deban mantenerse a disposición de la Contraloría General de la República.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051" name="Google Shape;1051;p82"/>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52" name="Google Shape;1052;p8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53" name="Google Shape;1053;p8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54" name="Google Shape;1054;p8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pic>
        <p:nvPicPr>
          <p:cNvPr id="1059" name="Google Shape;1059;p8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60" name="Google Shape;1060;p83"/>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Tesorería Municipal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Manuel Jesús Venegas Albillar</a:t>
            </a:r>
            <a:endParaRPr/>
          </a:p>
        </p:txBody>
      </p:sp>
      <p:sp>
        <p:nvSpPr>
          <p:cNvPr id="1061" name="Google Shape;1061;p83"/>
          <p:cNvSpPr txBox="1">
            <a:spLocks noGrp="1"/>
          </p:cNvSpPr>
          <p:nvPr>
            <p:ph type="body" idx="1"/>
          </p:nvPr>
        </p:nvSpPr>
        <p:spPr>
          <a:xfrm>
            <a:off x="3712521" y="143795"/>
            <a:ext cx="4974222" cy="445083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Recaudar los tributos y otros ingresos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Conservar y custodiar los fondos recaudados, las especies valoradas y demás valores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Recibir y conservar toda clase de instrumentos de garantía, extendidas a favor de la municipalidad;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el pago de las obligaciones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Depositar en las cuentas corrientes autorizadas del Banco respectivo los fondos recaudados;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Suspender la entrega de fondos a funcionarios que no han rendido cuenta de giros anteriores;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Establecer cajas recaudadoras en los lugares y por el tiempo que sean necesarias, para los objetivos de la municipalidad, dentro del ámbito comunal;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 rendición mensual de cuentas de la Caja municipal, con sus ajustes y conciliaciones bancarias;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implementar y mantener un archivo con los documentos que ingresan y salen de la Tesorería;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Celebrar convenios de pago, de acuerdo a las normas que se establezcan en el municipio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Actuar como Martillero en los remates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Asumir cualquier otra función que le señale la ley, su superior jerárquico o el Alcalde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062" name="Google Shape;1062;p83"/>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efectuar la recaudación de los ingresos municipales y la percepción de los ingresos fiscales que correspondan. De este Departamento dependerá la sección de cobranzas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63" name="Google Shape;1063;p8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64" name="Google Shape;1064;p8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65" name="Google Shape;1065;p8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358" name="Google Shape;358;p30"/>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359" name="Google Shape;359;p30"/>
          <p:cNvGrpSpPr/>
          <p:nvPr/>
        </p:nvGrpSpPr>
        <p:grpSpPr>
          <a:xfrm>
            <a:off x="1334685" y="1437949"/>
            <a:ext cx="6511327" cy="2429998"/>
            <a:chOff x="7965155" y="5032629"/>
            <a:chExt cx="19395632" cy="5599259"/>
          </a:xfrm>
        </p:grpSpPr>
        <p:sp>
          <p:nvSpPr>
            <p:cNvPr id="360" name="Google Shape;360;p30"/>
            <p:cNvSpPr txBox="1"/>
            <p:nvPr/>
          </p:nvSpPr>
          <p:spPr>
            <a:xfrm>
              <a:off x="15568224" y="5032629"/>
              <a:ext cx="3470026" cy="1398508"/>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s" sz="600" b="0" i="0" u="sng">
                  <a:solidFill>
                    <a:schemeClr val="hlink"/>
                  </a:solidFill>
                  <a:latin typeface="Arial"/>
                  <a:ea typeface="Arial"/>
                  <a:cs typeface="Arial"/>
                  <a:sym typeface="Arial"/>
                  <a:hlinkClick r:id="rId4" action="ppaction://hlinksldjump"/>
                </a:rPr>
                <a:t>Dirección de Obras Municipales</a:t>
              </a:r>
              <a:endParaRPr sz="400"/>
            </a:p>
          </p:txBody>
        </p:sp>
        <p:grpSp>
          <p:nvGrpSpPr>
            <p:cNvPr id="361" name="Google Shape;361;p30"/>
            <p:cNvGrpSpPr/>
            <p:nvPr/>
          </p:nvGrpSpPr>
          <p:grpSpPr>
            <a:xfrm>
              <a:off x="7965155" y="6987196"/>
              <a:ext cx="19395632" cy="3644692"/>
              <a:chOff x="7965155" y="6987196"/>
              <a:chExt cx="19395632" cy="3644692"/>
            </a:xfrm>
          </p:grpSpPr>
          <p:sp>
            <p:nvSpPr>
              <p:cNvPr id="362" name="Google Shape;362;p30"/>
              <p:cNvSpPr txBox="1"/>
              <p:nvPr/>
            </p:nvSpPr>
            <p:spPr>
              <a:xfrm>
                <a:off x="10268897" y="7386471"/>
                <a:ext cx="3240613"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Ejecución, Gestión y Rendimiento de Proyectos</a:t>
                </a:r>
                <a:endParaRPr sz="400"/>
              </a:p>
            </p:txBody>
          </p:sp>
          <p:cxnSp>
            <p:nvCxnSpPr>
              <p:cNvPr id="363" name="Google Shape;363;p30"/>
              <p:cNvCxnSpPr/>
              <p:nvPr/>
            </p:nvCxnSpPr>
            <p:spPr>
              <a:xfrm>
                <a:off x="11889204" y="7010191"/>
                <a:ext cx="10656307" cy="16724"/>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64" name="Google Shape;364;p30"/>
              <p:cNvCxnSpPr/>
              <p:nvPr/>
            </p:nvCxnSpPr>
            <p:spPr>
              <a:xfrm rot="10800000">
                <a:off x="11883198" y="6987196"/>
                <a:ext cx="6006" cy="39927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65" name="Google Shape;365;p30"/>
              <p:cNvSpPr txBox="1"/>
              <p:nvPr/>
            </p:nvSpPr>
            <p:spPr>
              <a:xfrm>
                <a:off x="7965155" y="9377621"/>
                <a:ext cx="3239412"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Oficina de Inspección de Obras</a:t>
                </a:r>
                <a:endParaRPr sz="400"/>
              </a:p>
            </p:txBody>
          </p:sp>
          <p:sp>
            <p:nvSpPr>
              <p:cNvPr id="366" name="Google Shape;366;p30"/>
              <p:cNvSpPr txBox="1"/>
              <p:nvPr/>
            </p:nvSpPr>
            <p:spPr>
              <a:xfrm>
                <a:off x="12760013" y="9377621"/>
                <a:ext cx="3240613"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Oficina de Gestión y Rendición de Proyectos</a:t>
                </a:r>
                <a:endParaRPr sz="400"/>
              </a:p>
            </p:txBody>
          </p:sp>
          <p:sp>
            <p:nvSpPr>
              <p:cNvPr id="367" name="Google Shape;367;p30"/>
              <p:cNvSpPr txBox="1"/>
              <p:nvPr/>
            </p:nvSpPr>
            <p:spPr>
              <a:xfrm>
                <a:off x="21077746" y="7386471"/>
                <a:ext cx="3239411"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8" action="ppaction://hlinksldjump"/>
                  </a:rPr>
                  <a:t>Departamento de Edificación y Urbanización</a:t>
                </a:r>
                <a:endParaRPr sz="400"/>
              </a:p>
            </p:txBody>
          </p:sp>
          <p:sp>
            <p:nvSpPr>
              <p:cNvPr id="368" name="Google Shape;368;p30"/>
              <p:cNvSpPr txBox="1"/>
              <p:nvPr/>
            </p:nvSpPr>
            <p:spPr>
              <a:xfrm>
                <a:off x="19122328" y="9354626"/>
                <a:ext cx="3239411"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9" action="ppaction://hlinksldjump"/>
                  </a:rPr>
                  <a:t>Oficina de Edificación</a:t>
                </a:r>
                <a:endParaRPr sz="400"/>
              </a:p>
            </p:txBody>
          </p:sp>
          <p:sp>
            <p:nvSpPr>
              <p:cNvPr id="369" name="Google Shape;369;p30"/>
              <p:cNvSpPr txBox="1"/>
              <p:nvPr/>
            </p:nvSpPr>
            <p:spPr>
              <a:xfrm>
                <a:off x="24121376" y="9354626"/>
                <a:ext cx="3239411" cy="1254267"/>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10" action="ppaction://hlinksldjump"/>
                  </a:rPr>
                  <a:t>Oficina de Impuesto Territorial y Catastro</a:t>
                </a:r>
                <a:endParaRPr sz="400"/>
              </a:p>
            </p:txBody>
          </p:sp>
          <p:cxnSp>
            <p:nvCxnSpPr>
              <p:cNvPr id="370" name="Google Shape;370;p30"/>
              <p:cNvCxnSpPr/>
              <p:nvPr/>
            </p:nvCxnSpPr>
            <p:spPr>
              <a:xfrm rot="10800000">
                <a:off x="22545511" y="6987196"/>
                <a:ext cx="6005" cy="399275"/>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1" name="Google Shape;371;p30"/>
              <p:cNvCxnSpPr/>
              <p:nvPr/>
            </p:nvCxnSpPr>
            <p:spPr>
              <a:xfrm rot="10800000">
                <a:off x="20442355" y="9040013"/>
                <a:ext cx="480206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2" name="Google Shape;372;p30"/>
              <p:cNvCxnSpPr/>
              <p:nvPr/>
            </p:nvCxnSpPr>
            <p:spPr>
              <a:xfrm rot="10800000">
                <a:off x="20442355" y="9028516"/>
                <a:ext cx="6006" cy="33760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3" name="Google Shape;373;p30"/>
              <p:cNvCxnSpPr/>
              <p:nvPr/>
            </p:nvCxnSpPr>
            <p:spPr>
              <a:xfrm rot="10800000">
                <a:off x="25244419" y="9040013"/>
                <a:ext cx="4804" cy="33760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nvGrpSpPr>
              <p:cNvPr id="374" name="Google Shape;374;p30"/>
              <p:cNvGrpSpPr/>
              <p:nvPr/>
            </p:nvGrpSpPr>
            <p:grpSpPr>
              <a:xfrm>
                <a:off x="9479764" y="9006566"/>
                <a:ext cx="4806868" cy="348060"/>
                <a:chOff x="15900354" y="5422288"/>
                <a:chExt cx="3738754" cy="270719"/>
              </a:xfrm>
            </p:grpSpPr>
            <p:cxnSp>
              <p:nvCxnSpPr>
                <p:cNvPr id="375" name="Google Shape;375;p30"/>
                <p:cNvCxnSpPr/>
                <p:nvPr/>
              </p:nvCxnSpPr>
              <p:spPr>
                <a:xfrm rot="10800000">
                  <a:off x="15900354" y="5431231"/>
                  <a:ext cx="3734083"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6" name="Google Shape;376;p30"/>
                <p:cNvCxnSpPr/>
                <p:nvPr/>
              </p:nvCxnSpPr>
              <p:spPr>
                <a:xfrm rot="10800000">
                  <a:off x="15900354" y="5422288"/>
                  <a:ext cx="4671" cy="261776"/>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7" name="Google Shape;377;p30"/>
                <p:cNvCxnSpPr/>
                <p:nvPr/>
              </p:nvCxnSpPr>
              <p:spPr>
                <a:xfrm rot="10800000">
                  <a:off x="19634437" y="5431231"/>
                  <a:ext cx="4671" cy="261776"/>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cxnSp>
            <p:nvCxnSpPr>
              <p:cNvPr id="378" name="Google Shape;378;p30"/>
              <p:cNvCxnSpPr/>
              <p:nvPr/>
            </p:nvCxnSpPr>
            <p:spPr>
              <a:xfrm rot="10800000">
                <a:off x="11626159" y="8636557"/>
                <a:ext cx="0" cy="391959"/>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79" name="Google Shape;379;p30"/>
              <p:cNvCxnSpPr/>
              <p:nvPr/>
            </p:nvCxnSpPr>
            <p:spPr>
              <a:xfrm rot="10800000">
                <a:off x="22692047" y="8624015"/>
                <a:ext cx="6005" cy="427496"/>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cxnSp>
          <p:nvCxnSpPr>
            <p:cNvPr id="380" name="Google Shape;380;p30"/>
            <p:cNvCxnSpPr/>
            <p:nvPr/>
          </p:nvCxnSpPr>
          <p:spPr>
            <a:xfrm rot="10800000" flipH="1">
              <a:off x="17303837" y="6447861"/>
              <a:ext cx="1201" cy="570692"/>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381" name="Google Shape;381;p3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382" name="Google Shape;382;p30">
            <a:hlinkClick r:id="rId11"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pic>
        <p:nvPicPr>
          <p:cNvPr id="1070" name="Google Shape;1070;p8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71" name="Google Shape;1071;p84"/>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Cobranzas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Manuel Jesús Venegas Albillar</a:t>
            </a:r>
            <a:endParaRPr/>
          </a:p>
        </p:txBody>
      </p:sp>
      <p:sp>
        <p:nvSpPr>
          <p:cNvPr id="1072" name="Google Shape;1072;p84"/>
          <p:cNvSpPr txBox="1">
            <a:spLocks noGrp="1"/>
          </p:cNvSpPr>
          <p:nvPr>
            <p:ph type="body" idx="1"/>
          </p:nvPr>
        </p:nvSpPr>
        <p:spPr>
          <a:xfrm>
            <a:off x="3712521" y="473117"/>
            <a:ext cx="4974222" cy="412151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Solicitar a las distintas unidades municipales giradoras, la información relativa a los ingresos municipales devengados que se encuentren impagos;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Sistematizar la información de deudores morosos y llevar a cabo la cobranza administrativa de dicha deuda, de conformidad al procedimiento establecido en el Reglamento para la cobranza administrativa y judicial de deudas morosas;</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Celebrar convenios de pago con deudores morosos, a excepción de aquellas deudas que provengan de las multas giradas por los Juzgado de Policía Local. Estos convenios deberán ser suscritos por el Sr. Tesorero Municipal o el Director de Obras Municipales, según corresponda;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Remitir los antecedentes de aquellas deudas morosas que no han podido ser regularizadas al Director de Administración y Finanzas a objeto que solicite al Sr. Alcalde la autorización para iniciar el cobro judicial de la misma;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Remitir al Sr. Alcalde la nómina de los negocios, giros o establecimientos, sujetos al pago de patente que se encuentren en mora y de aquellos que funcionan sin patente, con la finalidad de que éste pueda decretar la clausura de dicho negocio, giro o establecimiento;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Requerir de la Dirección de Asesoría Jurídica Municipal, el cobro judicial de aquellas deudas morosas que, agotados los medios administrativos de cobranza, aún se encuentren pendiente de pago.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Derivar al Juzgado de Policía Local, la información de infractores multas TAG que no hayan sido pagadas oportunamente.</a:t>
            </a:r>
            <a:endParaRPr/>
          </a:p>
        </p:txBody>
      </p:sp>
      <p:sp>
        <p:nvSpPr>
          <p:cNvPr id="1073" name="Google Shape;1073;p84"/>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coordinar y llevar a cabo el proceso de cobranza administrativa de contribuciones de impuestos municipales, derechos municipales, rentas de arrendamiento de inmuebles municipales que se encuentren devengados e impagos, y multas TAG.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74" name="Google Shape;1074;p8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75" name="Google Shape;1075;p8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76" name="Google Shape;1076;p8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Google Shape;1081;p8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82" name="Google Shape;1082;p85"/>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Caja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Manuel Jesús Venegas Albillar</a:t>
            </a:r>
            <a:endParaRPr/>
          </a:p>
        </p:txBody>
      </p:sp>
      <p:sp>
        <p:nvSpPr>
          <p:cNvPr id="1083" name="Google Shape;1083;p85"/>
          <p:cNvSpPr txBox="1">
            <a:spLocks noGrp="1"/>
          </p:cNvSpPr>
          <p:nvPr>
            <p:ph type="body" idx="1"/>
          </p:nvPr>
        </p:nvSpPr>
        <p:spPr>
          <a:xfrm>
            <a:off x="3712521" y="822852"/>
            <a:ext cx="4974222" cy="3771782"/>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Recaudar los ingresos propios y externos de la municipalidad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Atención de usuarios.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Archivo de documentos de Finanzas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Encargado de bodega de archivos.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084" name="Google Shape;1084;p85"/>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85" name="Google Shape;1085;p8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86" name="Google Shape;1086;p8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87" name="Google Shape;1087;p8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pic>
        <p:nvPicPr>
          <p:cNvPr id="1092" name="Google Shape;1092;p8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093" name="Google Shape;1093;p86"/>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Adquisiciones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Patricia Cabrera Ilabaca</a:t>
            </a:r>
            <a:endParaRPr/>
          </a:p>
        </p:txBody>
      </p:sp>
      <p:sp>
        <p:nvSpPr>
          <p:cNvPr id="1094" name="Google Shape;1094;p86"/>
          <p:cNvSpPr txBox="1">
            <a:spLocks noGrp="1"/>
          </p:cNvSpPr>
          <p:nvPr>
            <p:ph type="body" idx="1"/>
          </p:nvPr>
        </p:nvSpPr>
        <p:spPr>
          <a:xfrm>
            <a:off x="3712521" y="534808"/>
            <a:ext cx="4974222" cy="405982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Ejecutar los programas referentes a adquisiciones, stocks, sistema de distribución y transporte;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Emitir órdenes de compra;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Recibir y clasificar las solicitudes de compras, provenientes de las distintas unidades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cotizaciones de precios e informar de las condiciones de mercado, de proveedores, costos unitarios y otras materias de interés.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registros de proveedores y efectuar una pre-calificación de ellos;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las adquisiciones de acuerdo a los procedimientos establecidos en la normativa vigente;</a:t>
            </a: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Comunal de Planificación en la elaboración de bases para licitaciones;</a:t>
            </a: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archivos actualizados de órdenes de compra, facturas, propuestas y otros documentos afines;</a:t>
            </a: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Programar la atención oportuna de las diferentes órdenes de compra, de acuerdo a la urgencia de cada una de ellas;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registros de existencia de insumos en bodega;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Determinar el estado máximo y mínimo de bienes en bodega, para el normal abastecimiento de las dependencias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Recibir, registrar, almacenar y distribuir los recursos materiales provenientes de las adquisiciones.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095" name="Google Shape;1095;p86"/>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Tiene por objetivo procurar la provisión oportuna, de acuerda a las disposiciones vigentes, de los diversos recursos materiales que las distintas unidades municipales, educación y salud, requieren para su funcionamiento. De este Departamento dependerán las oficinas de adquisiciones sector municipal, sector educación y sector salud.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096" name="Google Shape;1096;p8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97" name="Google Shape;1097;p8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098" name="Google Shape;1098;p8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8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04" name="Google Shape;1104;p87"/>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Inventario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Fernanda Silva Meza</a:t>
            </a:r>
            <a:endParaRPr/>
          </a:p>
        </p:txBody>
      </p:sp>
      <p:sp>
        <p:nvSpPr>
          <p:cNvPr id="1105" name="Google Shape;1105;p87"/>
          <p:cNvSpPr txBox="1">
            <a:spLocks noGrp="1"/>
          </p:cNvSpPr>
          <p:nvPr>
            <p:ph type="body" idx="1"/>
          </p:nvPr>
        </p:nvSpPr>
        <p:spPr>
          <a:xfrm>
            <a:off x="3712521" y="534808"/>
            <a:ext cx="4974222" cy="405982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actualizados los registros de bienes de la municipalidad y los inventarios valorados de los mismos;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diseñar y confeccionar las plantillas de altas y bajas de las especies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ordenamiento, actualización, revisión y utilización de los bienes muebles municipales, sin perjuicio de la responsabilidad de cada jefe por los bienes asignados a la unidad bajo su dirección;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procesos de inventarios generales, rotativos y selectivos, investigando sobrantes y faltantes que resulten de la comparación del inventario físico y de libros;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Informar la condición "de baja" de las especies inutilizadas, de acuerdo a las normas legales y reglamentarias vigentes;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los bienes muebles del municipio, a fin de que estos cumplan con la finalidad a que están destinados;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permanentemente al día los registros de materiales de bodega, controlando las entradas, salidas y saldos;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Determinar y aplicar normas de seguridad para la conservación y control de los materiales que se almacenen;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 de los bienes inmuebles que son arrendados por la municipalidad.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106" name="Google Shape;1106;p87"/>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107" name="Google Shape;1107;p8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08" name="Google Shape;1108;p8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09" name="Google Shape;1109;p8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pic>
        <p:nvPicPr>
          <p:cNvPr id="1114" name="Google Shape;1114;p8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15" name="Google Shape;1115;p88"/>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Rentas y Patentes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Angélica Aballay Tapia</a:t>
            </a:r>
            <a:endParaRPr/>
          </a:p>
        </p:txBody>
      </p:sp>
      <p:sp>
        <p:nvSpPr>
          <p:cNvPr id="1116" name="Google Shape;1116;p88"/>
          <p:cNvSpPr txBox="1">
            <a:spLocks noGrp="1"/>
          </p:cNvSpPr>
          <p:nvPr>
            <p:ph type="body" idx="1"/>
          </p:nvPr>
        </p:nvSpPr>
        <p:spPr>
          <a:xfrm>
            <a:off x="3712521" y="534808"/>
            <a:ext cx="4974222" cy="405982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 recaudación y la administración de los ingresos de acuerdo a lo establecido por la Ley de Rentas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Tramitar las solicitudes de otorgamiento, traslado, transferencia y caducidad, según corresponda, de las patentes municipales, comerciales, industriales, de alcoholes y profesionales de la comuna;</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registro de patentes de todas las actividades mencionadas, así como el correspondiente a la propaganda comercial de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el análisis contable respecto de las declaraciones de capital que anualmente deben hacer los contribuyentes afectos al correspondiente tributo municipal;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Recibir y dar tramitación a las solicitudes de permisos y concesiones sobre bienes nacionales de uso público, para el desarrollo de actividades lucrativas.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 </a:t>
            </a:r>
            <a:endParaRPr/>
          </a:p>
        </p:txBody>
      </p:sp>
      <p:sp>
        <p:nvSpPr>
          <p:cNvPr id="1117" name="Google Shape;1117;p88"/>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118" name="Google Shape;1118;p8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19" name="Google Shape;1119;p8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20" name="Google Shape;1120;p8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pic>
        <p:nvPicPr>
          <p:cNvPr id="1125" name="Google Shape;1125;p8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26" name="Google Shape;1126;p89"/>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Inspección y Fiscalización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María Angélica Aballay Tapia</a:t>
            </a:r>
            <a:endParaRPr/>
          </a:p>
        </p:txBody>
      </p:sp>
      <p:sp>
        <p:nvSpPr>
          <p:cNvPr id="1127" name="Google Shape;1127;p89"/>
          <p:cNvSpPr txBox="1">
            <a:spLocks noGrp="1"/>
          </p:cNvSpPr>
          <p:nvPr>
            <p:ph type="body" idx="1"/>
          </p:nvPr>
        </p:nvSpPr>
        <p:spPr>
          <a:xfrm>
            <a:off x="3712521" y="534808"/>
            <a:ext cx="4974222" cy="405982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Aplicar lo dispuesto en la Ley General de Urbanismo y Construcciones, D.F.L. Nº 458 de 1976 MINVU, en lo que se refiere a fiscalizar los permisos de construcción, reconstrucción, reparación, alteración, ampliación y demolición de edificios y obras de urbanización de cualquier naturaleza, sean urbanas o rurales;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lo dispuesto en la Ley N° 18.290 de Tránsito, en lo relativo al uso de las vías y cumplimiento por parte de los conductores de las disposiciones que en ella se señalan;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lo dispuesto en el D.L. Nº 3.063 de 1979, Ley de Rentas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el cumplimiento de las Ordenanzas Municipales y mantener registro actualizado de dicha normativa.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el cumplimiento de otras normas que lo faculten expresamente.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una permanente coordinación con las unidades municipales.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programas de educación.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Atender las peticiones o reclamos de la comunidad que digan relación con infracción a la normativa vigente.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registro actualizado de deudores morosos y estado de fiscalización realizada.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 </a:t>
            </a:r>
            <a:endParaRPr/>
          </a:p>
        </p:txBody>
      </p:sp>
      <p:sp>
        <p:nvSpPr>
          <p:cNvPr id="1128" name="Google Shape;1128;p89"/>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objetivo fiscalizar y educar en el cumplimiento de las leyes y ordenanzas de aplicación municipal.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129" name="Google Shape;1129;p8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30" name="Google Shape;1130;p8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31" name="Google Shape;1131;p8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1136" name="Google Shape;1136;p9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37" name="Google Shape;1137;p90"/>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Recursos Humanos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Danilo Castillo Santis</a:t>
            </a:r>
            <a:endParaRPr/>
          </a:p>
        </p:txBody>
      </p:sp>
      <p:sp>
        <p:nvSpPr>
          <p:cNvPr id="1138" name="Google Shape;1138;p90"/>
          <p:cNvSpPr txBox="1">
            <a:spLocks noGrp="1"/>
          </p:cNvSpPr>
          <p:nvPr>
            <p:ph type="body" idx="1"/>
          </p:nvPr>
        </p:nvSpPr>
        <p:spPr>
          <a:xfrm>
            <a:off x="3712521" y="4536"/>
            <a:ext cx="4974222" cy="4697603"/>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Proponer las políticas generales de administración de personal;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Administrar el sistema de personal de la municipalidad, aplicando las técnicas de selección, descripción, especificación y evaluación de los cargos;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registros actualizados del personal que considere los nombramientos, calificaciones, promociones, escalafones, medidas disciplinarias, permisos administrativos, feriados, etc.;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por la adecuada designación y distribución del personal en las diferentes unidades municipales y aplicar las normas sobre carrera funcionaria;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Diseñar y aplicar una política de capacitación constante del personal de acuerdo a las normas estatutarias;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Instruir a las distintas unidades municipales sobre las materias técnicas atingentes al personal;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Disponer, en forma oportuna y eficiente, los recursos humanos necesarios para el desarrollo de las tareas municipales;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Ejecutar y tramitar los derechos y obligaciones de carácter administrativo que corresponde a los funcionarios municipales de acuerdo a las normativas vigentes;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Tramitar los nombramientos, renuncias, desvinculaciones, permisos administrativos y feriados del personal municipal, remitiendo cuando corresponda la documentación pertinente a Contraloría Regional;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Efectuar la tramitación administrativa de las resoluciones finales de los sumarios e investigaciones sumarias de la municipalidad, y el registro de estos actos, velando por el cumplimiento de los plazos en estas actuaciones;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Programar y apoyar el proceso de calificaciones del personal municipal, de acuerdo al Reglamento respectivo;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Programar y apoyar los procesos para proveer los cargos vacantes;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Preparar y actualizar los escalafones del personal, manteniendo al día los registros correspondientes;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Proponer y supervisar normas de higiene y seguridad en los lugares de trabajo;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Elaborar y proponer programas de prevención de riesgos;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Implementar y fiscalizar los sistemas para el control de la asistencia y el cumplimiento del horario de trabajo del personal municipal;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Informar, requerir, tramitar y mantener registro de la declaración de intereses y de patrimonio de los funcionarios, según corresponda.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Gestionar ante las diversas instituciones de salud la recuperación de los subsidios por licencias médicas y/o subsidios por incapacidad laboral.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139" name="Google Shape;1139;p90"/>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140" name="Google Shape;1140;p9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41" name="Google Shape;1141;p9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42" name="Google Shape;1142;p9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pic>
        <p:nvPicPr>
          <p:cNvPr id="1147" name="Google Shape;1147;p9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48" name="Google Shape;1148;p91"/>
          <p:cNvSpPr txBox="1">
            <a:spLocks noGrp="1"/>
          </p:cNvSpPr>
          <p:nvPr>
            <p:ph type="title"/>
          </p:nvPr>
        </p:nvSpPr>
        <p:spPr>
          <a:xfrm>
            <a:off x="237098" y="534808"/>
            <a:ext cx="3173405" cy="1502362"/>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Administración y Finanzas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Personal y Remuneraciones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Héctor Gamboa </a:t>
            </a:r>
            <a:endParaRPr/>
          </a:p>
        </p:txBody>
      </p:sp>
      <p:sp>
        <p:nvSpPr>
          <p:cNvPr id="1149" name="Google Shape;1149;p91"/>
          <p:cNvSpPr txBox="1">
            <a:spLocks noGrp="1"/>
          </p:cNvSpPr>
          <p:nvPr>
            <p:ph type="body" idx="1"/>
          </p:nvPr>
        </p:nvSpPr>
        <p:spPr>
          <a:xfrm>
            <a:off x="3712521" y="692665"/>
            <a:ext cx="4974222" cy="4009474"/>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Calcular y registrar las remuneraciones del personal;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las planillas de remuneraciones del personal, de acuerdo a las normas legales vigentes, y considerando las variaciones derivadas de nombramientos, ascensos, renuncias o vacancias, atrasos, inasistencias, multas, reconocimientos de cargas familiares, licencias médicas, retenciones y descuentos;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las planillas de cotizaciones, retenciones judiciales y familiares, cotizaciones cajas de previsión y salud y otros descuentos voluntarios debidamente autorizados;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Emitir los certificados que corresponda en relación con la remuneración del personal;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el registro y conciliación de la cuenta corriente bancaria de remuneraciones y emisión de informe, dentro de los primeros cinco días hábiles del mes siguiente.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en coordinación con la Sección Contabilidad y Presupuesto, el control presupuestario de los gastos de personal.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el archivo físico y respaldo digital de las cotizaciones previsionales y de salud del personal. </a:t>
            </a:r>
            <a:endParaRPr/>
          </a:p>
        </p:txBody>
      </p:sp>
      <p:sp>
        <p:nvSpPr>
          <p:cNvPr id="1150" name="Google Shape;1150;p91"/>
          <p:cNvSpPr txBox="1">
            <a:spLocks noGrp="1"/>
          </p:cNvSpPr>
          <p:nvPr>
            <p:ph type="body" idx="1"/>
          </p:nvPr>
        </p:nvSpPr>
        <p:spPr>
          <a:xfrm>
            <a:off x="291937" y="2098408"/>
            <a:ext cx="3173405" cy="249622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por objetivo mantener vigente la documentación del personal municipal, salud y educación, permitiendo efectuar el pago de sus remuneraciones en forma oportuna y de acuerdo a cada una norma que regulan sus nombramientos o contrataciones.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a:p>
            <a:pPr marL="279400" lvl="0" indent="-215900" algn="l" rtl="0">
              <a:spcBef>
                <a:spcPts val="200"/>
              </a:spcBef>
              <a:spcAft>
                <a:spcPts val="0"/>
              </a:spcAft>
              <a:buClr>
                <a:schemeClr val="dk1"/>
              </a:buClr>
              <a:buSzPts val="1000"/>
              <a:buNone/>
            </a:pPr>
            <a:endParaRPr sz="1000" b="0" i="0" u="none">
              <a:solidFill>
                <a:schemeClr val="dk1"/>
              </a:solidFill>
              <a:latin typeface="Calibri"/>
              <a:ea typeface="Calibri"/>
              <a:cs typeface="Calibri"/>
              <a:sym typeface="Calibri"/>
            </a:endParaRPr>
          </a:p>
        </p:txBody>
      </p:sp>
      <p:sp>
        <p:nvSpPr>
          <p:cNvPr id="1151" name="Google Shape;1151;p9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52" name="Google Shape;1152;p9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53" name="Google Shape;1153;p9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pic>
        <p:nvPicPr>
          <p:cNvPr id="1158" name="Google Shape;1158;p9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59" name="Google Shape;1159;p92"/>
          <p:cNvSpPr txBox="1">
            <a:spLocks noGrp="1"/>
          </p:cNvSpPr>
          <p:nvPr>
            <p:ph type="title"/>
          </p:nvPr>
        </p:nvSpPr>
        <p:spPr>
          <a:xfrm>
            <a:off x="237098" y="-308909"/>
            <a:ext cx="3173405" cy="214014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 Sr. Yuri Rodríguez Reyes</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160" name="Google Shape;1160;p92"/>
          <p:cNvSpPr txBox="1">
            <a:spLocks noGrp="1"/>
          </p:cNvSpPr>
          <p:nvPr>
            <p:ph type="body" idx="1"/>
          </p:nvPr>
        </p:nvSpPr>
        <p:spPr>
          <a:xfrm>
            <a:off x="3712521" y="-164661"/>
            <a:ext cx="4974222" cy="4629561"/>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de las disposiciones de la Ley General de Urbanismo y Construcciones, del Plan Regulador Comunal y de las ordenanzas correspondientes, para cuyo efecto gozará de las siguientes atribuciones específicas: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Dar aprobación a las subdivisiones de predios urbanos y urbano-rurales;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Dar aprobación a los proyectos de obras de urbanización y de construcción;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los permisos de edificación de las obras señaladas en la letra anterior;</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la ejecución de dichas obras hasta el momento de su recepción, y</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Recibirse de las obras ya citadas y autorizar su uso</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las obras en uso, a fin de verificar el cumplimiento de las disposiciones legales y técnicas que las rijan</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Aplicar normas ambientales relacionadas con obras de construcción y urbanización;</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y mantener actualizado el catastro de las obras de urbanización y edificación realizadas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Ejecutar medidas relacionadas con la vialidad urbana y rural.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Dirigir las construcciones que sean de responsabilidad municipal, sean ejecutadas directamente o a través de terceros: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En general, aplicar las normas legales sobre construcción y urbanización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otras unidades en la elaboración, ejecución y control de programas sociales relacionados con las materias de su competencia.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o el Sr. Alcalde</a:t>
            </a:r>
            <a:endParaRPr/>
          </a:p>
        </p:txBody>
      </p:sp>
      <p:sp>
        <p:nvSpPr>
          <p:cNvPr id="1161" name="Google Shape;1161;p92"/>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162" name="Google Shape;1162;p9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63" name="Google Shape;1163;p9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p9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69" name="Google Shape;1169;p93"/>
          <p:cNvSpPr txBox="1">
            <a:spLocks noGrp="1"/>
          </p:cNvSpPr>
          <p:nvPr>
            <p:ph type="title"/>
          </p:nvPr>
        </p:nvSpPr>
        <p:spPr>
          <a:xfrm>
            <a:off x="237098" y="-308909"/>
            <a:ext cx="3173405" cy="263367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Ejecución, Gestión y Rendición de Proyectos</a:t>
            </a:r>
            <a:br>
              <a:rPr lang="es" sz="14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170" name="Google Shape;1170;p93"/>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139700" marR="0" lvl="0" indent="-146050" algn="l" rtl="0">
              <a:lnSpc>
                <a:spcPct val="100000"/>
              </a:lnSpc>
              <a:spcBef>
                <a:spcPts val="0"/>
              </a:spcBef>
              <a:spcAft>
                <a:spcPts val="0"/>
              </a:spcAft>
              <a:buClr>
                <a:schemeClr val="dk1"/>
              </a:buClr>
              <a:buSzPts val="900"/>
              <a:buFont typeface="Arial"/>
              <a:buAutoNum type="alphaLcParenR"/>
            </a:pPr>
            <a:r>
              <a:rPr lang="es" sz="900" b="0" i="0" u="none">
                <a:solidFill>
                  <a:schemeClr val="dk1"/>
                </a:solidFill>
                <a:latin typeface="Calibri"/>
                <a:ea typeface="Calibri"/>
                <a:cs typeface="Calibri"/>
                <a:sym typeface="Calibri"/>
              </a:rPr>
              <a:t>Elaborar los proyectos de obras municipales de construcción y urbanización. </a:t>
            </a:r>
            <a:endParaRPr sz="900" b="0" i="0" u="none">
              <a:solidFill>
                <a:schemeClr val="dk1"/>
              </a:solidFill>
              <a:latin typeface="Calibri"/>
              <a:ea typeface="Calibri"/>
              <a:cs typeface="Calibri"/>
              <a:sym typeface="Calibri"/>
            </a:endParaRPr>
          </a:p>
          <a:p>
            <a:pPr marL="139700" marR="0" lvl="0" indent="-889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b) Colaborar con la Secretaría Comunal de Planificación en la elaboración de bases y </a:t>
            </a:r>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especificaciones técnicas de las propuestas para la contratación de obras municipales.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c) Fiscalizar el cumplimiento de los contratos de las obras licitadas.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d) Elaborar proyectos para conservar, reponer y construir aceras y los pavimentos de las </a:t>
            </a:r>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calzadas en condición apropiada para la circulación vehicular y peatonal.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e) Elaborar y ejecutar los proyectos de vialidad urbana y rural que corresponda.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f) Elaborar conjuntamente con la Secretaría Comunal de Planificación las especificaciones </a:t>
            </a:r>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técnicas de las propuestas para la contratación de ejecución de obras relacionadas con las </a:t>
            </a:r>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aceras y pavimentos.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g) Fiscalizar el cumplimiento de los contratos de las obras licitadas. </a:t>
            </a: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endParaRPr sz="900" b="0" i="0" u="none">
              <a:solidFill>
                <a:schemeClr val="dk1"/>
              </a:solidFill>
              <a:latin typeface="Calibri"/>
              <a:ea typeface="Calibri"/>
              <a:cs typeface="Calibri"/>
              <a:sym typeface="Calibri"/>
            </a:endParaRPr>
          </a:p>
          <a:p>
            <a:pPr marL="139700" marR="0" lvl="0" indent="-139700" algn="l" rtl="0">
              <a:lnSpc>
                <a:spcPct val="100000"/>
              </a:lnSpc>
              <a:spcBef>
                <a:spcPts val="200"/>
              </a:spcBef>
              <a:spcAft>
                <a:spcPts val="0"/>
              </a:spcAft>
              <a:buClr>
                <a:schemeClr val="dk1"/>
              </a:buClr>
              <a:buSzPts val="900"/>
              <a:buFont typeface="Arial"/>
              <a:buNone/>
            </a:pPr>
            <a:r>
              <a:rPr lang="es" sz="900" b="0" i="0" u="none">
                <a:solidFill>
                  <a:schemeClr val="dk1"/>
                </a:solidFill>
                <a:latin typeface="Calibri"/>
                <a:ea typeface="Calibri"/>
                <a:cs typeface="Calibri"/>
                <a:sym typeface="Calibri"/>
              </a:rPr>
              <a:t>h) Toda otra función que le encomiende la ley, su superior jerárquico y/o el Sr. Alcalde. </a:t>
            </a:r>
            <a:endParaRPr/>
          </a:p>
        </p:txBody>
      </p:sp>
      <p:sp>
        <p:nvSpPr>
          <p:cNvPr id="1171" name="Google Shape;1171;p93"/>
          <p:cNvSpPr txBox="1">
            <a:spLocks noGrp="1"/>
          </p:cNvSpPr>
          <p:nvPr>
            <p:ph type="body" idx="1"/>
          </p:nvPr>
        </p:nvSpPr>
        <p:spPr>
          <a:xfrm>
            <a:off x="291937" y="2448142"/>
            <a:ext cx="3173405" cy="2146491"/>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172" name="Google Shape;1172;p9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73" name="Google Shape;1173;p9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74" name="Google Shape;1174;p93">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388" name="Google Shape;388;p31"/>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389" name="Google Shape;389;p31"/>
          <p:cNvGrpSpPr/>
          <p:nvPr/>
        </p:nvGrpSpPr>
        <p:grpSpPr>
          <a:xfrm>
            <a:off x="1706864" y="1710570"/>
            <a:ext cx="5725032" cy="1807643"/>
            <a:chOff x="8800284" y="6003175"/>
            <a:chExt cx="13778216" cy="2566427"/>
          </a:xfrm>
        </p:grpSpPr>
        <p:cxnSp>
          <p:nvCxnSpPr>
            <p:cNvPr id="390" name="Google Shape;390;p31"/>
            <p:cNvCxnSpPr/>
            <p:nvPr/>
          </p:nvCxnSpPr>
          <p:spPr>
            <a:xfrm rot="10800000">
              <a:off x="10527656" y="7224884"/>
              <a:ext cx="0" cy="955728"/>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391" name="Google Shape;391;p31"/>
            <p:cNvSpPr txBox="1"/>
            <p:nvPr/>
          </p:nvSpPr>
          <p:spPr>
            <a:xfrm>
              <a:off x="13714560" y="6003175"/>
              <a:ext cx="3573136" cy="814687"/>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Tránsito y Transporte Público</a:t>
              </a:r>
              <a:endParaRPr sz="400"/>
            </a:p>
          </p:txBody>
        </p:sp>
        <p:cxnSp>
          <p:nvCxnSpPr>
            <p:cNvPr id="392" name="Google Shape;392;p31"/>
            <p:cNvCxnSpPr/>
            <p:nvPr/>
          </p:nvCxnSpPr>
          <p:spPr>
            <a:xfrm rot="10800000">
              <a:off x="15501128" y="6817862"/>
              <a:ext cx="18439" cy="1362750"/>
            </a:xfrm>
            <a:prstGeom prst="straightConnector1">
              <a:avLst/>
            </a:prstGeom>
            <a:solidFill>
              <a:schemeClr val="lt1"/>
            </a:solidFill>
            <a:ln w="25400" cap="flat" cmpd="sng">
              <a:solidFill>
                <a:schemeClr val="accent1"/>
              </a:solidFill>
              <a:prstDash val="solid"/>
              <a:miter lim="800000"/>
              <a:headEnd type="none" w="med" len="med"/>
              <a:tailEnd type="none" w="med" len="med"/>
            </a:ln>
          </p:spPr>
        </p:cxnSp>
        <p:grpSp>
          <p:nvGrpSpPr>
            <p:cNvPr id="393" name="Google Shape;393;p31"/>
            <p:cNvGrpSpPr/>
            <p:nvPr/>
          </p:nvGrpSpPr>
          <p:grpSpPr>
            <a:xfrm>
              <a:off x="8800284" y="7754914"/>
              <a:ext cx="13778216" cy="814688"/>
              <a:chOff x="6726301" y="6828559"/>
              <a:chExt cx="10716615" cy="633660"/>
            </a:xfrm>
          </p:grpSpPr>
          <p:sp>
            <p:nvSpPr>
              <p:cNvPr id="394" name="Google Shape;394;p31"/>
              <p:cNvSpPr txBox="1"/>
              <p:nvPr/>
            </p:nvSpPr>
            <p:spPr>
              <a:xfrm>
                <a:off x="14663752" y="6828559"/>
                <a:ext cx="2779164" cy="6336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Oficina de Estudios e Ingeniería de Tránsito</a:t>
                </a:r>
                <a:endParaRPr sz="400"/>
              </a:p>
            </p:txBody>
          </p:sp>
          <p:sp>
            <p:nvSpPr>
              <p:cNvPr id="395" name="Google Shape;395;p31"/>
              <p:cNvSpPr txBox="1"/>
              <p:nvPr/>
            </p:nvSpPr>
            <p:spPr>
              <a:xfrm>
                <a:off x="10650493" y="6828559"/>
                <a:ext cx="2779164" cy="6336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Oficina de Permisos de Circulación</a:t>
                </a:r>
                <a:endParaRPr sz="400"/>
              </a:p>
            </p:txBody>
          </p:sp>
          <p:sp>
            <p:nvSpPr>
              <p:cNvPr id="396" name="Google Shape;396;p31"/>
              <p:cNvSpPr txBox="1"/>
              <p:nvPr/>
            </p:nvSpPr>
            <p:spPr>
              <a:xfrm>
                <a:off x="6726301" y="6828559"/>
                <a:ext cx="2779164" cy="63366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Oficina de Licencias de Conducir</a:t>
                </a:r>
                <a:endParaRPr sz="400"/>
              </a:p>
            </p:txBody>
          </p:sp>
        </p:grpSp>
        <p:cxnSp>
          <p:nvCxnSpPr>
            <p:cNvPr id="397" name="Google Shape;397;p31"/>
            <p:cNvCxnSpPr/>
            <p:nvPr/>
          </p:nvCxnSpPr>
          <p:spPr>
            <a:xfrm>
              <a:off x="10527656" y="7224884"/>
              <a:ext cx="1014685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398" name="Google Shape;398;p31"/>
            <p:cNvCxnSpPr/>
            <p:nvPr/>
          </p:nvCxnSpPr>
          <p:spPr>
            <a:xfrm rot="10800000">
              <a:off x="20674509" y="7224884"/>
              <a:ext cx="1941" cy="53003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399" name="Google Shape;399;p3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400" name="Google Shape;400;p31">
            <a:hlinkClick r:id="rId8"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pic>
        <p:nvPicPr>
          <p:cNvPr id="1179" name="Google Shape;1179;p9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80" name="Google Shape;1180;p94"/>
          <p:cNvSpPr txBox="1">
            <a:spLocks noGrp="1"/>
          </p:cNvSpPr>
          <p:nvPr>
            <p:ph type="title"/>
          </p:nvPr>
        </p:nvSpPr>
        <p:spPr>
          <a:xfrm>
            <a:off x="237098" y="-308909"/>
            <a:ext cx="3173405" cy="257197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Inspección de Obras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Sra. Isabel Amaya Fernández</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181" name="Google Shape;1181;p94"/>
          <p:cNvSpPr txBox="1">
            <a:spLocks noGrp="1"/>
          </p:cNvSpPr>
          <p:nvPr>
            <p:ph type="body" idx="1"/>
          </p:nvPr>
        </p:nvSpPr>
        <p:spPr>
          <a:xfrm>
            <a:off x="3712521" y="1049204"/>
            <a:ext cx="4974222" cy="341569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obras en ejecución y uso como lo establece la LGUC. </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el correcto cumplimiento de las bases, contratos y proyectos de las obras licitadas y contratadas por el municipio. </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visitas a terreno con el fin de verificar el estado de avance de la obra y estados de pago.</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o el Alcalde. </a:t>
            </a:r>
            <a:endParaRPr/>
          </a:p>
        </p:txBody>
      </p:sp>
      <p:sp>
        <p:nvSpPr>
          <p:cNvPr id="1182" name="Google Shape;1182;p94"/>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183" name="Google Shape;1183;p9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84" name="Google Shape;1184;p9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85" name="Google Shape;1185;p9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9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191" name="Google Shape;1191;p95"/>
          <p:cNvSpPr txBox="1">
            <a:spLocks noGrp="1"/>
          </p:cNvSpPr>
          <p:nvPr>
            <p:ph type="title"/>
          </p:nvPr>
        </p:nvSpPr>
        <p:spPr>
          <a:xfrm>
            <a:off x="237098" y="534808"/>
            <a:ext cx="3173405" cy="15636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Gestión y Rendición de Proyectos</a:t>
            </a:r>
            <a:br>
              <a:rPr lang="es" sz="14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192" name="Google Shape;1192;p95"/>
          <p:cNvSpPr txBox="1">
            <a:spLocks noGrp="1"/>
          </p:cNvSpPr>
          <p:nvPr>
            <p:ph type="body" idx="1"/>
          </p:nvPr>
        </p:nvSpPr>
        <p:spPr>
          <a:xfrm>
            <a:off x="3712521" y="1049204"/>
            <a:ext cx="4974222" cy="341569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en conjunto con las demás unidades municipales involucradas la suscripción de los contratos de obra. </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y coordinar las entregas de terreno. </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Verificar el cumplimiento de todos los antecedentes necesarios para cursar los estados de pago.</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las respectivas rendiciones de los proyectos ejecutados ante los organismos pertinentes.</a:t>
            </a:r>
            <a:endParaRPr/>
          </a:p>
          <a:p>
            <a:pPr marL="241300" marR="0" lvl="0" indent="-190500" algn="l" rtl="0">
              <a:lnSpc>
                <a:spcPct val="15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o el Alcalde.</a:t>
            </a:r>
            <a:endParaRPr/>
          </a:p>
        </p:txBody>
      </p:sp>
      <p:sp>
        <p:nvSpPr>
          <p:cNvPr id="1193" name="Google Shape;1193;p95"/>
          <p:cNvSpPr txBox="1">
            <a:spLocks noGrp="1"/>
          </p:cNvSpPr>
          <p:nvPr>
            <p:ph type="body" idx="1"/>
          </p:nvPr>
        </p:nvSpPr>
        <p:spPr>
          <a:xfrm>
            <a:off x="291937" y="2304348"/>
            <a:ext cx="3173405" cy="229028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194" name="Google Shape;1194;p9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95" name="Google Shape;1195;p9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196" name="Google Shape;1196;p9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pic>
        <p:nvPicPr>
          <p:cNvPr id="1201" name="Google Shape;1201;p9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02" name="Google Shape;1202;p96"/>
          <p:cNvSpPr txBox="1">
            <a:spLocks noGrp="1"/>
          </p:cNvSpPr>
          <p:nvPr>
            <p:ph type="title"/>
          </p:nvPr>
        </p:nvSpPr>
        <p:spPr>
          <a:xfrm>
            <a:off x="237098" y="-308909"/>
            <a:ext cx="3173405" cy="257197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Edificación y Urbanización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Elias Olivares Amigo</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203" name="Google Shape;1203;p96"/>
          <p:cNvSpPr txBox="1">
            <a:spLocks noGrp="1"/>
          </p:cNvSpPr>
          <p:nvPr>
            <p:ph type="body" idx="1"/>
          </p:nvPr>
        </p:nvSpPr>
        <p:spPr>
          <a:xfrm>
            <a:off x="3712521" y="288043"/>
            <a:ext cx="4974222" cy="419726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Revisar los proyectos de subdivisiones, loteos, urbanizaciones y de construcciones en la comuna, de conformidad a la LGUC y los planes reguladores vigentes.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Diseñar y estudiar proyectos de construcciones específicas para ocupar espacios en la vía pública, procurando la conservación y armonía arquitectónica de la comuna.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Estudiar y verificar el estricto cumplimiento de las disposiciones legales, en los proyectos de obras de construcciones de la comuna.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Aprobar los proyectos de fusión y subdivisión de predios y de urbanización y construcción en general, que realicen en áreas urbanas y/o urbano-rurales incluyendo obras nuevas, ampliaciones, transformaciones y otras que determinen las leyes y reglamentos.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Fiscalizar la ejecución de las obras hasta el momento de su recepción.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Efectuar el giro de los derechos municipales que correspondan a los permisos y servicios otorgados por la Dirección de Obras.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Otorgar los permisos y certificados reglamentarios para la ejecución y recepción de obras de edificación en la comuna.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Aplicar normas legales y técnicas para prevenir el deterioro ambiental, y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Recibir las obras y autorizar uso.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Fiscalizar el cumplimiento de las exigencias legales y reglamentarias, en la ejecución de las obras de edificación, ampliaciones, remodelaciones y/o demoliciones de la comuna.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Fiscalizar el cumplimiento de la normativa vigente que regula la instalación de locales comerciales, playas de estacionamiento, centros de enseñanza, hoteles, restaurantes, etc.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Elaborar y mantener actualizado el catastro de las obras de urbanización y edificación realizadas en la comuna.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Emitir los informes sobre uso del suelo y sobre otros aspectos técnicos relativos a la construcción y urbanización, necesario para el otorgamiento de patentes, permisos y concesiones de bienes.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el archivo de la documentación de la Dirección de Obras. </a:t>
            </a:r>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204" name="Google Shape;1204;p96"/>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05" name="Google Shape;1205;p9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06" name="Google Shape;1206;p9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07" name="Google Shape;1207;p9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pic>
        <p:nvPicPr>
          <p:cNvPr id="1212" name="Google Shape;1212;p9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13" name="Google Shape;1213;p97"/>
          <p:cNvSpPr txBox="1">
            <a:spLocks noGrp="1"/>
          </p:cNvSpPr>
          <p:nvPr>
            <p:ph type="title"/>
          </p:nvPr>
        </p:nvSpPr>
        <p:spPr>
          <a:xfrm>
            <a:off x="237098" y="-308909"/>
            <a:ext cx="3173405" cy="234562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Edificación</a:t>
            </a:r>
            <a:br>
              <a:rPr lang="es" sz="14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214" name="Google Shape;1214;p97"/>
          <p:cNvSpPr txBox="1">
            <a:spLocks noGrp="1"/>
          </p:cNvSpPr>
          <p:nvPr>
            <p:ph type="body" idx="1"/>
          </p:nvPr>
        </p:nvSpPr>
        <p:spPr>
          <a:xfrm>
            <a:off x="3712521" y="288043"/>
            <a:ext cx="4974222" cy="419726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Revisar los proyectos de subdivisiones, loteas, urbanizaciones y de construcciones en la comuna, de conformidad a la LGUC y los planes reguladores vigentes.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y estudiar proyectos de construcciones específicas para ocupar espacios en la vía pública, procurando la conservación y armonía arquitectónica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y verificar el estricto cumplimiento de las disposiciones legales, en los proyectos de obras de construcciones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Aprobar los proyectos de fusión y subdivisión de predios y de urbanización y construcción en general, que realicen en áreas urbanas y/o urbano-rurales incluyendo obras nuevas, ampliaciones, transformaciones y otras que determinen las leyes y reglamentos.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la ejecución de las obras hasta el momento de su recepción.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el giro de los derechos municipales que correspondan a los permisos y servicios otorgados por la Dirección de Obras.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los permisos y certificados reglamentarios para la ejecución y recepción de obras de edificación en la comuna.</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215" name="Google Shape;1215;p97"/>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16" name="Google Shape;1216;p9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17" name="Google Shape;1217;p9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18" name="Google Shape;1218;p9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pic>
        <p:nvPicPr>
          <p:cNvPr id="1223" name="Google Shape;1223;p9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24" name="Google Shape;1224;p98"/>
          <p:cNvSpPr txBox="1">
            <a:spLocks noGrp="1"/>
          </p:cNvSpPr>
          <p:nvPr>
            <p:ph type="title"/>
          </p:nvPr>
        </p:nvSpPr>
        <p:spPr>
          <a:xfrm>
            <a:off x="237098" y="-308909"/>
            <a:ext cx="3173405" cy="257197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Obras Municipales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Impuesto Territorial y Catastro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Carlos Carrasco Yañez</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225" name="Google Shape;1225;p98"/>
          <p:cNvSpPr txBox="1">
            <a:spLocks noGrp="1"/>
          </p:cNvSpPr>
          <p:nvPr>
            <p:ph type="body" idx="1"/>
          </p:nvPr>
        </p:nvSpPr>
        <p:spPr>
          <a:xfrm>
            <a:off x="3712521" y="692665"/>
            <a:ext cx="4974222" cy="3792648"/>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catastro de las obras de urbanización y edificación realizadas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sistema de información geográfica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tasaciones y fiscalizaciones en virtud del convenio suscrito con el Servicio de Impuestos Internos.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Verificar documentalmente y en terreno el cumplimiento de los requisitos legales para la obtención de patente municipal.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a:t>
            </a:r>
            <a:endParaRPr/>
          </a:p>
        </p:txBody>
      </p:sp>
      <p:sp>
        <p:nvSpPr>
          <p:cNvPr id="1226" name="Google Shape;1226;p98"/>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27" name="Google Shape;1227;p9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28" name="Google Shape;1228;p9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29" name="Google Shape;1229;p9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p9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35" name="Google Shape;1235;p99"/>
          <p:cNvSpPr txBox="1">
            <a:spLocks noGrp="1"/>
          </p:cNvSpPr>
          <p:nvPr>
            <p:ph type="title"/>
          </p:nvPr>
        </p:nvSpPr>
        <p:spPr>
          <a:xfrm>
            <a:off x="237098" y="-308909"/>
            <a:ext cx="3173405" cy="214014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Tránsito y Transporte Público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 Sr. Luis Pacheco Silva</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236" name="Google Shape;1236;p99"/>
          <p:cNvSpPr txBox="1">
            <a:spLocks noGrp="1"/>
          </p:cNvSpPr>
          <p:nvPr>
            <p:ph type="body" idx="1"/>
          </p:nvPr>
        </p:nvSpPr>
        <p:spPr>
          <a:xfrm>
            <a:off x="3712521" y="843264"/>
            <a:ext cx="4974222" cy="362163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y renovar licencias de conducir vehículos;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Determinar el sentido de circulación de vehículos en coordinación con los organismos de Administración del Estado competentes;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la mantención periódica de la señalética y demarcación vial de las vías públicas;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Aplicar las normas generales sobre tránsito y transporte público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y renovar los permisos de circulación;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y proponer medidas de regulación y mejoramiento de los sistemas de tránsito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o el alcalde le asigne.</a:t>
            </a:r>
            <a:endParaRPr/>
          </a:p>
        </p:txBody>
      </p:sp>
      <p:sp>
        <p:nvSpPr>
          <p:cNvPr id="1237" name="Google Shape;1237;p99"/>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38" name="Google Shape;1238;p9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39" name="Google Shape;1239;p9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1244" name="Google Shape;1244;p10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45" name="Google Shape;1245;p100"/>
          <p:cNvSpPr txBox="1">
            <a:spLocks noGrp="1"/>
          </p:cNvSpPr>
          <p:nvPr>
            <p:ph type="title"/>
          </p:nvPr>
        </p:nvSpPr>
        <p:spPr>
          <a:xfrm>
            <a:off x="237098" y="-308909"/>
            <a:ext cx="3173405" cy="234562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Tránsito y Transporte Público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Licencias de Conducir</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Juan Saavedra </a:t>
            </a:r>
            <a:r>
              <a:rPr lang="es" sz="1700" b="1" i="0" u="none">
                <a:solidFill>
                  <a:srgbClr val="17375E"/>
                </a:solidFill>
                <a:latin typeface="Arial Narrow"/>
                <a:ea typeface="Arial Narrow"/>
                <a:cs typeface="Arial Narrow"/>
                <a:sym typeface="Arial Narrow"/>
              </a:rPr>
              <a:t> </a:t>
            </a:r>
            <a:endParaRPr/>
          </a:p>
        </p:txBody>
      </p:sp>
      <p:sp>
        <p:nvSpPr>
          <p:cNvPr id="1246" name="Google Shape;1246;p100"/>
          <p:cNvSpPr txBox="1">
            <a:spLocks noGrp="1"/>
          </p:cNvSpPr>
          <p:nvPr>
            <p:ph type="body" idx="1"/>
          </p:nvPr>
        </p:nvSpPr>
        <p:spPr>
          <a:xfrm>
            <a:off x="3712521" y="843264"/>
            <a:ext cx="4974222" cy="362163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renovar, restringir o denegar licencias para conducir vehículos de acuerdo a la normativa vigente;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Solicitar certificado de antecedentes al Registro Nacional de Conductores;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los exámenes correspondientes para otorgar las licencias de conducir o para otros fines, a través de su Gabinete Psicotécnico;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registro de las licencias de conducir otorgadas y denegadas;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Informar al Registro Nacional de Conductores las licencias otorgadas o denegadas y los controles efectuados a los conductores;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el giro de los derechos municipales relativos a los permisos y, servicios que otorga. g) Cualquier otra función que la ley, su superior jerárquico o el alcalde le asigne. </a:t>
            </a:r>
            <a:endParaRPr/>
          </a:p>
        </p:txBody>
      </p:sp>
      <p:sp>
        <p:nvSpPr>
          <p:cNvPr id="1247" name="Google Shape;1247;p100"/>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48" name="Google Shape;1248;p10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49" name="Google Shape;1249;p10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50" name="Google Shape;1250;p10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10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56" name="Google Shape;1256;p101"/>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Tránsito y Transporte Público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Permisos de Circulación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Jessica Espejo Arenas</a:t>
            </a:r>
            <a:endParaRPr/>
          </a:p>
        </p:txBody>
      </p:sp>
      <p:sp>
        <p:nvSpPr>
          <p:cNvPr id="1257" name="Google Shape;1257;p101"/>
          <p:cNvSpPr txBox="1">
            <a:spLocks noGrp="1"/>
          </p:cNvSpPr>
          <p:nvPr>
            <p:ph type="body" idx="1"/>
          </p:nvPr>
        </p:nvSpPr>
        <p:spPr>
          <a:xfrm>
            <a:off x="3712521" y="843264"/>
            <a:ext cx="4974222" cy="362163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Otorgar y renovar los permisos de circulación de acuerdo a la normativa vigente;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registro comunal de permisos de circulación otorgados;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Solicitar, aprobar o rechazar los traslados de Registros Comunal de Permisos de Circulación;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Emitir el giro del impuesto por permiso de circulación, de los vehículos registrados;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258" name="Google Shape;1258;p101"/>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59" name="Google Shape;1259;p10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60" name="Google Shape;1260;p10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61" name="Google Shape;1261;p10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pic>
        <p:nvPicPr>
          <p:cNvPr id="1266" name="Google Shape;1266;p10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67" name="Google Shape;1267;p102"/>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Tránsito y Transporte Público</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Estudios e Ingeniería de Tránsito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Nicolás Otárola Valdés</a:t>
            </a:r>
            <a:endParaRPr/>
          </a:p>
        </p:txBody>
      </p:sp>
      <p:sp>
        <p:nvSpPr>
          <p:cNvPr id="1268" name="Google Shape;1268;p102"/>
          <p:cNvSpPr txBox="1">
            <a:spLocks noGrp="1"/>
          </p:cNvSpPr>
          <p:nvPr>
            <p:ph type="body" idx="1"/>
          </p:nvPr>
        </p:nvSpPr>
        <p:spPr>
          <a:xfrm>
            <a:off x="3712521" y="843264"/>
            <a:ext cx="4974222" cy="362163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Fiscalizar el cumplimiento de las disposiciones legales en materia de tránsito y transporte público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y proponer medidas de regulación y mejoramiento de los sistemas de tránsito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Planificar y controlar programas de mantención de dispositivos de señalización de tránsito;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e informar cuando corresponda los estacionamientos, terminales y otros que puedan afectar la circulación vehicular o peatonal;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Comunal de Planificaciones en la elaboración de bases y especificaciones para contratar servicios de mantención de señalización de tránsito y controlar su cumplimiento;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la ejecución de proyectos viales con la Dirección de Obras y/o instituciones externas;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Estudiar y proponer medidas de regulación y mejoramiento de los sistemas de tránsito en la comuna; </a:t>
            </a:r>
            <a:endParaRPr/>
          </a:p>
          <a:p>
            <a:pPr marL="241300" marR="0" lvl="0" indent="-247650" algn="l" rtl="0">
              <a:lnSpc>
                <a:spcPct val="15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 </a:t>
            </a:r>
            <a:endParaRPr/>
          </a:p>
        </p:txBody>
      </p:sp>
      <p:sp>
        <p:nvSpPr>
          <p:cNvPr id="1269" name="Google Shape;1269;p102"/>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60, segundo piso.</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70" name="Google Shape;1270;p10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71" name="Google Shape;1271;p10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72" name="Google Shape;1272;p10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pic>
        <p:nvPicPr>
          <p:cNvPr id="1277" name="Google Shape;1277;p10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78" name="Google Shape;1278;p103"/>
          <p:cNvSpPr txBox="1">
            <a:spLocks noGrp="1"/>
          </p:cNvSpPr>
          <p:nvPr>
            <p:ph type="title"/>
          </p:nvPr>
        </p:nvSpPr>
        <p:spPr>
          <a:xfrm>
            <a:off x="237098" y="-308909"/>
            <a:ext cx="3173405" cy="214014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Operaciones y Servicios Generales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Sra. María Angélica Aguilera Guaico</a:t>
            </a:r>
            <a:r>
              <a:rPr lang="es" sz="1700" b="1" i="0" u="none">
                <a:solidFill>
                  <a:srgbClr val="17375E"/>
                </a:solidFill>
                <a:latin typeface="Arial Narrow"/>
                <a:ea typeface="Arial Narrow"/>
                <a:cs typeface="Arial Narrow"/>
                <a:sym typeface="Arial Narrow"/>
              </a:rPr>
              <a:t/>
            </a:r>
            <a:br>
              <a:rPr lang="es" sz="1700" b="1" i="0" u="none">
                <a:solidFill>
                  <a:srgbClr val="17375E"/>
                </a:solidFill>
                <a:latin typeface="Arial Narrow"/>
                <a:ea typeface="Arial Narrow"/>
                <a:cs typeface="Arial Narrow"/>
                <a:sym typeface="Arial Narrow"/>
              </a:rPr>
            </a:br>
            <a:r>
              <a:rPr lang="es" sz="1700" b="1" i="0" u="none">
                <a:solidFill>
                  <a:srgbClr val="17375E"/>
                </a:solidFill>
                <a:latin typeface="Arial Narrow"/>
                <a:ea typeface="Arial Narrow"/>
                <a:cs typeface="Arial Narrow"/>
                <a:sym typeface="Arial Narrow"/>
              </a:rPr>
              <a:t> </a:t>
            </a:r>
            <a:endParaRPr/>
          </a:p>
        </p:txBody>
      </p:sp>
      <p:sp>
        <p:nvSpPr>
          <p:cNvPr id="1279" name="Google Shape;1279;p103"/>
          <p:cNvSpPr txBox="1">
            <a:spLocks noGrp="1"/>
          </p:cNvSpPr>
          <p:nvPr>
            <p:ph type="body" idx="1"/>
          </p:nvPr>
        </p:nvSpPr>
        <p:spPr>
          <a:xfrm>
            <a:off x="3712521" y="555221"/>
            <a:ext cx="4974222" cy="390967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Dirigir, coordinar, controlar la mantención y reparación de las dependencias municipales, incluyendo la contratación de seguros ante eventuales daños, de acuerdo a la disponibilidad presupuestaria existente.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equipo humano dotado de recursos materiales para realizar las mantenciones de las dependencias municipales y para la atención en situaciones de emergencia comunal.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Revisar y controlar periódicamente los equipos necesarios para la seguridad de la municipalidad, ubicados en las distintas dependencias;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controlar y resguardar el alumbrado público y ornamental de propiedad municipal, disponiendo su reposición y mantención;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Ejercer la dirección administrativa y la gestión del cementerio municipal.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Dar cumplimiento a las normas que sobre la materia establece el Código Sanitario y el Reglamento General de Cementerios, contenido en el Decreto Nº 357 de 1970, del Ministerio de Salud.</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Proveer los recursos humanos, financieros y materiales necesarios para el normal funcionamiento del cementerio a su cargo.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Mantención, administración y control de todos los vehículos municipales;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y dar aplicación cabal, a las normas contenidas en el Decreto Ley 799, sin perjuicio de las facultades que correspondan la Contraloría General de la República.</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El aseo de las vías públicas, parques, plazas, jardines y, en general, de los bienes nacionales de uso público existentes en la comuna.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el servicio de extracción y depósito de residuos domiciliarios en el Centro de Tratamiento Intermedio (CTI).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 Cualquier otra función que la ley o el Alcalde le asigne.</a:t>
            </a:r>
            <a:endParaRPr/>
          </a:p>
        </p:txBody>
      </p:sp>
      <p:sp>
        <p:nvSpPr>
          <p:cNvPr id="1280" name="Google Shape;1280;p103"/>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Dirección de Operaciones y Servicios Generales tiene como objetivo realizar la acción operativa en terreno de la Municipalidad para la ejecución de planes y programas institucionales.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Oscar Bonilla N° 46</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81" name="Google Shape;1281;p10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82" name="Google Shape;1282;p10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406" name="Google Shape;406;p32"/>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407" name="Google Shape;407;p32"/>
          <p:cNvGrpSpPr/>
          <p:nvPr/>
        </p:nvGrpSpPr>
        <p:grpSpPr>
          <a:xfrm>
            <a:off x="1791946" y="1463805"/>
            <a:ext cx="5560112" cy="1375351"/>
            <a:chOff x="6844806" y="2383666"/>
            <a:chExt cx="10716615" cy="3519397"/>
          </a:xfrm>
        </p:grpSpPr>
        <p:cxnSp>
          <p:nvCxnSpPr>
            <p:cNvPr id="408" name="Google Shape;408;p32"/>
            <p:cNvCxnSpPr/>
            <p:nvPr/>
          </p:nvCxnSpPr>
          <p:spPr>
            <a:xfrm rot="10800000">
              <a:off x="8188560" y="4019164"/>
              <a:ext cx="0" cy="742881"/>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09" name="Google Shape;409;p32"/>
            <p:cNvSpPr txBox="1"/>
            <p:nvPr/>
          </p:nvSpPr>
          <p:spPr>
            <a:xfrm>
              <a:off x="10701979" y="2383666"/>
              <a:ext cx="2779216" cy="633770"/>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Operaciones y Servicios Generales</a:t>
              </a:r>
              <a:endParaRPr sz="400"/>
            </a:p>
          </p:txBody>
        </p:sp>
        <p:cxnSp>
          <p:nvCxnSpPr>
            <p:cNvPr id="410" name="Google Shape;410;p32"/>
            <p:cNvCxnSpPr/>
            <p:nvPr/>
          </p:nvCxnSpPr>
          <p:spPr>
            <a:xfrm rot="10800000">
              <a:off x="12091587" y="3017436"/>
              <a:ext cx="0" cy="1413795"/>
            </a:xfrm>
            <a:prstGeom prst="straightConnector1">
              <a:avLst/>
            </a:prstGeom>
            <a:solidFill>
              <a:schemeClr val="lt1"/>
            </a:solidFill>
            <a:ln w="25400" cap="flat" cmpd="sng">
              <a:solidFill>
                <a:schemeClr val="accent1"/>
              </a:solidFill>
              <a:prstDash val="solid"/>
              <a:miter lim="800000"/>
              <a:headEnd type="none" w="med" len="med"/>
              <a:tailEnd type="none" w="med" len="med"/>
            </a:ln>
          </p:spPr>
        </p:cxnSp>
        <p:sp>
          <p:nvSpPr>
            <p:cNvPr id="411" name="Google Shape;411;p32"/>
            <p:cNvSpPr txBox="1"/>
            <p:nvPr/>
          </p:nvSpPr>
          <p:spPr>
            <a:xfrm>
              <a:off x="14782205" y="4431231"/>
              <a:ext cx="2779216" cy="63377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Movilización</a:t>
              </a:r>
              <a:endParaRPr sz="400"/>
            </a:p>
          </p:txBody>
        </p:sp>
        <p:sp>
          <p:nvSpPr>
            <p:cNvPr id="412" name="Google Shape;412;p32"/>
            <p:cNvSpPr txBox="1"/>
            <p:nvPr/>
          </p:nvSpPr>
          <p:spPr>
            <a:xfrm>
              <a:off x="10769594" y="4431231"/>
              <a:ext cx="2779216" cy="63377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de Aseo</a:t>
              </a:r>
              <a:endParaRPr sz="400"/>
            </a:p>
          </p:txBody>
        </p:sp>
        <p:sp>
          <p:nvSpPr>
            <p:cNvPr id="413" name="Google Shape;413;p32"/>
            <p:cNvSpPr txBox="1"/>
            <p:nvPr/>
          </p:nvSpPr>
          <p:spPr>
            <a:xfrm>
              <a:off x="6844806" y="4431231"/>
              <a:ext cx="2779216" cy="63377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Departamento de Servicios Generales</a:t>
              </a:r>
              <a:endParaRPr sz="400"/>
            </a:p>
          </p:txBody>
        </p:sp>
        <p:cxnSp>
          <p:nvCxnSpPr>
            <p:cNvPr id="414" name="Google Shape;414;p32"/>
            <p:cNvCxnSpPr/>
            <p:nvPr/>
          </p:nvCxnSpPr>
          <p:spPr>
            <a:xfrm>
              <a:off x="8188560" y="4019164"/>
              <a:ext cx="7891544"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15" name="Google Shape;415;p32"/>
            <p:cNvCxnSpPr/>
            <p:nvPr/>
          </p:nvCxnSpPr>
          <p:spPr>
            <a:xfrm rot="10800000">
              <a:off x="16080105" y="4019164"/>
              <a:ext cx="1554" cy="412067"/>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16" name="Google Shape;416;p32"/>
            <p:cNvSpPr txBox="1"/>
            <p:nvPr/>
          </p:nvSpPr>
          <p:spPr>
            <a:xfrm>
              <a:off x="7377955" y="5269293"/>
              <a:ext cx="2779216" cy="633770"/>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8" action="ppaction://hlinksldjump"/>
                </a:rPr>
                <a:t>Oficina Cementerio Municipal</a:t>
              </a:r>
              <a:endParaRPr sz="400"/>
            </a:p>
          </p:txBody>
        </p:sp>
        <p:cxnSp>
          <p:nvCxnSpPr>
            <p:cNvPr id="417" name="Google Shape;417;p32"/>
            <p:cNvCxnSpPr/>
            <p:nvPr/>
          </p:nvCxnSpPr>
          <p:spPr>
            <a:xfrm rot="10800000">
              <a:off x="7159566" y="5065001"/>
              <a:ext cx="0" cy="521177"/>
            </a:xfrm>
            <a:prstGeom prst="straightConnector1">
              <a:avLst/>
            </a:prstGeom>
            <a:noFill/>
            <a:ln w="9525" cap="flat" cmpd="sng">
              <a:solidFill>
                <a:srgbClr val="4A7EBB"/>
              </a:solidFill>
              <a:prstDash val="solid"/>
              <a:miter lim="800000"/>
              <a:headEnd type="none" w="med" len="med"/>
              <a:tailEnd type="none" w="med" len="med"/>
            </a:ln>
          </p:spPr>
        </p:cxnSp>
        <p:cxnSp>
          <p:nvCxnSpPr>
            <p:cNvPr id="418" name="Google Shape;418;p32"/>
            <p:cNvCxnSpPr/>
            <p:nvPr/>
          </p:nvCxnSpPr>
          <p:spPr>
            <a:xfrm>
              <a:off x="7159566" y="5586178"/>
              <a:ext cx="218389"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419" name="Google Shape;419;p3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420" name="Google Shape;420;p32">
            <a:hlinkClick r:id="rId9"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87" name="Google Shape;1287;p10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88" name="Google Shape;1288;p104"/>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Operaciones y Servicios Generales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Servicios Generales</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Mauricio Galleguillos Fernández</a:t>
            </a:r>
            <a:endParaRPr/>
          </a:p>
        </p:txBody>
      </p:sp>
      <p:sp>
        <p:nvSpPr>
          <p:cNvPr id="1289" name="Google Shape;1289;p104"/>
          <p:cNvSpPr txBox="1">
            <a:spLocks noGrp="1"/>
          </p:cNvSpPr>
          <p:nvPr>
            <p:ph type="body" idx="1"/>
          </p:nvPr>
        </p:nvSpPr>
        <p:spPr>
          <a:xfrm>
            <a:off x="3712521" y="555221"/>
            <a:ext cx="4974222" cy="390967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Dirigir, coordinar, controlar y supervisar la mantención y seguridad de las dependencias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Dirigir un equipo humano dotado de recursos materiales para realizar las mantenciones de las dependencias municipales y para la atención en situaciones de emergencia comunal;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Revisar y controlar periódicamente los equipos necesarios para la seguridad de la municipalidad, ubicados en las distintas dependencias;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 mantención y reparación de los bienes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controlar y resguardar el alumbrado público y ornamental de propiedad municipal, disponiendo su reposición y mantención;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 </a:t>
            </a:r>
            <a:endParaRPr/>
          </a:p>
        </p:txBody>
      </p:sp>
      <p:sp>
        <p:nvSpPr>
          <p:cNvPr id="1290" name="Google Shape;1290;p104"/>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Oscar Bonilla N° 46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291" name="Google Shape;1291;p10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92" name="Google Shape;1292;p10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293" name="Google Shape;1293;p10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1298" name="Google Shape;1298;p10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299" name="Google Shape;1299;p105"/>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Operaciones y Servicios Generales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Cementerio Municipal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Graciela Díaz Salazar</a:t>
            </a:r>
            <a:endParaRPr/>
          </a:p>
        </p:txBody>
      </p:sp>
      <p:sp>
        <p:nvSpPr>
          <p:cNvPr id="1300" name="Google Shape;1300;p105"/>
          <p:cNvSpPr txBox="1">
            <a:spLocks noGrp="1"/>
          </p:cNvSpPr>
          <p:nvPr>
            <p:ph type="body" idx="1"/>
          </p:nvPr>
        </p:nvSpPr>
        <p:spPr>
          <a:xfrm>
            <a:off x="3712521" y="555221"/>
            <a:ext cx="4974222" cy="390967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Ejercer la dirección administrativa y la gestión del cementerio municipal.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Dar cumplimiento a las normas que sobre la materia establece el Código Sanitario y el Reglamento General de Cementerios, contenido en el Decreto Nº357 de 1970, del Ministerio de Salud.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Proveer los recursos humanos, financieros y materiales necesarios para el normal funcionamiento del cementerio a su cargo.</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a:t>
            </a:r>
            <a:endParaRPr/>
          </a:p>
        </p:txBody>
      </p:sp>
      <p:sp>
        <p:nvSpPr>
          <p:cNvPr id="1301" name="Google Shape;1301;p105"/>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Oscar Bonilla N° 46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02" name="Google Shape;1302;p10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03" name="Google Shape;1303;p10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04" name="Google Shape;1304;p10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pic>
        <p:nvPicPr>
          <p:cNvPr id="1309" name="Google Shape;1309;p10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10" name="Google Shape;1310;p106"/>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Operaciones y Servicios Generales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Aseo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Mauricio Galleguillos Fernández</a:t>
            </a:r>
            <a:endParaRPr/>
          </a:p>
        </p:txBody>
      </p:sp>
      <p:sp>
        <p:nvSpPr>
          <p:cNvPr id="1311" name="Google Shape;1311;p106"/>
          <p:cNvSpPr txBox="1">
            <a:spLocks noGrp="1"/>
          </p:cNvSpPr>
          <p:nvPr>
            <p:ph type="body" idx="1"/>
          </p:nvPr>
        </p:nvSpPr>
        <p:spPr>
          <a:xfrm>
            <a:off x="3712521" y="555221"/>
            <a:ext cx="4974222" cy="390967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el servicio de extracción y depósito de residuos domiciliarios en el Centro de Tratamiento Intermedio (CTI).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y fiscalizar el cumplimiento de las frecuencias de los camiones recolectores de residuos domiciliarios.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Supervisar, controlar y fiscalizar el cumplimiento de los contratos de aseo.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 aseo de las vías públicas, parques, plazas y jardines; de los bienes nacionales de uso público existentes en la comuna y de las dependencias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el cálculo de los derechos de aseo domiciliario, de acuerdo con el DL 3063, Ley de Rentas Municipales y la Ordenanza respectiva.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312" name="Google Shape;1312;p106"/>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Oscar Bonilla N° 46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13" name="Google Shape;1313;p10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14" name="Google Shape;1314;p10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pic>
        <p:nvPicPr>
          <p:cNvPr id="1319" name="Google Shape;1319;p10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20" name="Google Shape;1320;p107"/>
          <p:cNvSpPr txBox="1">
            <a:spLocks noGrp="1"/>
          </p:cNvSpPr>
          <p:nvPr>
            <p:ph type="title"/>
          </p:nvPr>
        </p:nvSpPr>
        <p:spPr>
          <a:xfrm>
            <a:off x="237098" y="-308909"/>
            <a:ext cx="3173405" cy="2283935"/>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Operaciones y Servicios Generales</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Movilización</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 Mauricio Galleguillos Fernández</a:t>
            </a:r>
            <a:endParaRPr/>
          </a:p>
        </p:txBody>
      </p:sp>
      <p:sp>
        <p:nvSpPr>
          <p:cNvPr id="1321" name="Google Shape;1321;p107"/>
          <p:cNvSpPr txBox="1">
            <a:spLocks noGrp="1"/>
          </p:cNvSpPr>
          <p:nvPr>
            <p:ph type="body" idx="1"/>
          </p:nvPr>
        </p:nvSpPr>
        <p:spPr>
          <a:xfrm>
            <a:off x="3712521" y="555221"/>
            <a:ext cx="4974222" cy="3909679"/>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la mantención y control de todos los vehículos municipales; Administrar y controlar los gastos de insumos para el transporte municipal, aplicando los principios de eficiencia, eficacia y economicidad;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stock de combustible necesario para el normal funcionamiento de los servicios;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Programar y ejecutar los planes de mantenimiento preventivo y correctivo para los vehículos municipales.</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el registro y control de los vehículos estacionados al interior de los recintos municipales.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listado de todos los vehículos municipales, velando además porque éstos cuenten con toda su documentación vigente (revisión técnica, seguros, permiso de circulación, bitácora, TAG, registro de mantenciones, registro de cargas de combustible, etcétera).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y cabal aplicación de las normas contenidas en el Decreto Ley N° 799, sin perjuicio de las facultades que correspondan la Contraloría General de la República.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322" name="Google Shape;1322;p107"/>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Oscar Bonilla N° 46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23" name="Google Shape;1323;p10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24" name="Google Shape;1324;p10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25" name="Google Shape;1325;p107">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0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31" name="Google Shape;1331;p108"/>
          <p:cNvSpPr txBox="1">
            <a:spLocks noGrp="1"/>
          </p:cNvSpPr>
          <p:nvPr>
            <p:ph type="title"/>
          </p:nvPr>
        </p:nvSpPr>
        <p:spPr>
          <a:xfrm>
            <a:off x="237098" y="-308909"/>
            <a:ext cx="3173405" cy="209886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Gestión Medio Ambiental</a:t>
            </a:r>
            <a:r>
              <a:rPr lang="es" sz="3000" b="1" i="0" u="none">
                <a:solidFill>
                  <a:srgbClr val="17375E"/>
                </a:solidFill>
                <a:latin typeface="Arial Narrow"/>
                <a:ea typeface="Arial Narrow"/>
                <a:cs typeface="Arial Narrow"/>
                <a:sym typeface="Arial Narrow"/>
              </a:rPr>
              <a:t/>
            </a:r>
            <a:br>
              <a:rPr lang="es" sz="30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 </a:t>
            </a:r>
            <a:r>
              <a:rPr lang="es" sz="1400">
                <a:solidFill>
                  <a:srgbClr val="17375E"/>
                </a:solidFill>
                <a:latin typeface="Arial Narrow"/>
                <a:ea typeface="Arial Narrow"/>
                <a:cs typeface="Arial Narrow"/>
                <a:sym typeface="Arial Narrow"/>
              </a:rPr>
              <a:t>Sr. Juan Pablo Lefimil</a:t>
            </a:r>
            <a:r>
              <a:rPr lang="es" sz="1400" b="1" i="0" u="none">
                <a:solidFill>
                  <a:srgbClr val="17375E"/>
                </a:solidFill>
                <a:latin typeface="Arial Narrow"/>
                <a:ea typeface="Arial Narrow"/>
                <a:cs typeface="Arial Narrow"/>
                <a:sym typeface="Arial Narrow"/>
              </a:rPr>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 </a:t>
            </a:r>
            <a:endParaRPr/>
          </a:p>
        </p:txBody>
      </p:sp>
      <p:sp>
        <p:nvSpPr>
          <p:cNvPr id="1332" name="Google Shape;1332;p108"/>
          <p:cNvSpPr txBox="1">
            <a:spLocks noGrp="1"/>
          </p:cNvSpPr>
          <p:nvPr>
            <p:ph type="body" idx="1"/>
          </p:nvPr>
        </p:nvSpPr>
        <p:spPr>
          <a:xfrm>
            <a:off x="3712521" y="308456"/>
            <a:ext cx="4974222" cy="4156444"/>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Calibri"/>
              <a:ea typeface="Calibri"/>
              <a:cs typeface="Calibri"/>
              <a:sym typeface="Calibri"/>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Aplicar las normas ambientales a ejecutarse en la comuna que sean de su competencia.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de las disposiciones y reglamentarias relacionadas con materia de medio ambiente.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la participación de la comunidad en materias medio ambientales.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y ejecutar medidas tendientes a materializar acciones y programas relacionados con el medio ambiente;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y/o actualizar periódicamente la ordenanza ambiental.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Gestionar el funcionamiento del Centro de Tratamiento Intermedio (CTI), incorporando acciones de reducción, reutilización y reciclaje de los residuos sólidos domiciliarios (RSD), previó a su disposición final en el centro de acopio final.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la ejecución del proceso de cierre del ex vertedero municipal emplazado en la comuna.</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planes y programas de higiene ambiental y protección animal.</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 Planificar, construir, conservar y administrar los parques, plazas, jardines y, en general, las áreas verdes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o el Sr. Alcalde </a:t>
            </a:r>
            <a:endParaRPr/>
          </a:p>
        </p:txBody>
      </p:sp>
      <p:sp>
        <p:nvSpPr>
          <p:cNvPr id="1333" name="Google Shape;1333;p108"/>
          <p:cNvSpPr txBox="1">
            <a:spLocks noGrp="1"/>
          </p:cNvSpPr>
          <p:nvPr>
            <p:ph type="body" idx="1"/>
          </p:nvPr>
        </p:nvSpPr>
        <p:spPr>
          <a:xfrm>
            <a:off x="291937" y="1789952"/>
            <a:ext cx="3173405" cy="2804681"/>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La Dirección de Gestión Medio Ambiental tiene por objetivo velar por la protección del medio ambiente, estableciendo y ejecutando políticas que fomenten acciones de reducción, reutilización y reciclaje; de forestación y reforestación; y todo aquello para el apropiado uso sustentable de los recursos y del medio ambiente, además de desarrollar programas de higiene ambiental y protección animal.</a:t>
            </a:r>
            <a:endParaRPr/>
          </a:p>
          <a:p>
            <a:pPr marL="0" lvl="0" indent="0" algn="l" rtl="0">
              <a:lnSpc>
                <a:spcPct val="100000"/>
              </a:lnSpc>
              <a:spcBef>
                <a:spcPts val="200"/>
              </a:spcBef>
              <a:spcAft>
                <a:spcPts val="0"/>
              </a:spcAft>
              <a:buClr>
                <a:schemeClr val="dk1"/>
              </a:buClr>
              <a:buSzPts val="1200"/>
              <a:buNone/>
            </a:pPr>
            <a:endParaRPr sz="12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Ubicada en La Cantera S/N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34" name="Google Shape;1334;p10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35" name="Google Shape;1335;p10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pic>
        <p:nvPicPr>
          <p:cNvPr id="1340" name="Google Shape;1340;p10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41" name="Google Shape;1341;p109"/>
          <p:cNvSpPr txBox="1">
            <a:spLocks noGrp="1"/>
          </p:cNvSpPr>
          <p:nvPr>
            <p:ph type="title"/>
          </p:nvPr>
        </p:nvSpPr>
        <p:spPr>
          <a:xfrm>
            <a:off x="237100" y="-308901"/>
            <a:ext cx="3173400" cy="19797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Gestión Medio Ambiental</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Medio Ambiente</a:t>
            </a:r>
            <a:br>
              <a:rPr lang="es" sz="1400" b="1" i="0" u="none">
                <a:solidFill>
                  <a:srgbClr val="17375E"/>
                </a:solidFill>
                <a:latin typeface="Arial Narrow"/>
                <a:ea typeface="Arial Narrow"/>
                <a:cs typeface="Arial Narrow"/>
                <a:sym typeface="Arial Narrow"/>
              </a:rPr>
            </a:br>
            <a:endParaRPr/>
          </a:p>
        </p:txBody>
      </p:sp>
      <p:sp>
        <p:nvSpPr>
          <p:cNvPr id="1342" name="Google Shape;1342;p109"/>
          <p:cNvSpPr txBox="1">
            <a:spLocks noGrp="1"/>
          </p:cNvSpPr>
          <p:nvPr>
            <p:ph type="body" idx="1"/>
          </p:nvPr>
        </p:nvSpPr>
        <p:spPr>
          <a:xfrm>
            <a:off x="3712521" y="61691"/>
            <a:ext cx="4974222" cy="4403209"/>
          </a:xfrm>
          <a:prstGeom prst="rect">
            <a:avLst/>
          </a:prstGeom>
          <a:noFill/>
          <a:ln>
            <a:noFill/>
          </a:ln>
        </p:spPr>
        <p:txBody>
          <a:bodyPr spcFirstLastPara="1" wrap="square" lIns="24200" tIns="12100" rIns="24200" bIns="12100" anchor="t" anchorCtr="0">
            <a:noAutofit/>
          </a:bodyPr>
          <a:lstStyle/>
          <a:p>
            <a:pPr marL="241300" marR="0" lvl="0" indent="-241300" algn="l" rtl="0">
              <a:lnSpc>
                <a:spcPct val="100000"/>
              </a:lnSpc>
              <a:spcBef>
                <a:spcPts val="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Diseñar y ejecutar campañas de protección del medio ambiente;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Proponer y ejecutar medidas tendientes a materializar acciones y programas relacionados con el medio ambiente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Fomentar la educación ambiental a la comunidad, a través de las organizaciones comunitarias y establecimientos educacionales de la comuna.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Implementar estrategias educacionales ambientales con las organizaciones sociales y los establecimientos educacionales comunales, con el fin de sensibilizar en el cuidado del medio ambiente.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Generar y/o fomentar el desarrollo de iniciativas que permitan masificar el reciclaje y/o reutilización de los diversos residuos generados en la comuna.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Aplicar las normas medio ambientales a ejecutarse en la comuna.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Elaborar y/o actualizar periódicamente la ordenanza ambiental.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Gestionar el funcionamiento del Centro de Tratamiento Intermedio (CTI), incorporando acciones de reducción, reutilización y reciclaje de los residuos sólidos domiciliarios (RSD), previó a su disposición final en el centro de acopio final.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por el adecuado uso y mantenimiento de los vehículos y maquinarias destinadas a las funciones de recolección, acopio y disposición final de los residuos sólidos domiciliarios.</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por la ejecución del proceso de cierre del ex vertedero municipal emplazado en la comuna.</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Desarrollar estrategias de rescate, cuidado y/o puesta en valor del patrimonio natural comunal. </a:t>
            </a:r>
            <a:endParaRPr/>
          </a:p>
          <a:p>
            <a:pPr marL="241300" marR="0" lvl="0" indent="-190500" algn="l" rtl="0">
              <a:lnSpc>
                <a:spcPct val="100000"/>
              </a:lnSpc>
              <a:spcBef>
                <a:spcPts val="200"/>
              </a:spcBef>
              <a:spcAft>
                <a:spcPts val="0"/>
              </a:spcAft>
              <a:buClr>
                <a:schemeClr val="dk1"/>
              </a:buClr>
              <a:buSzPts val="800"/>
              <a:buFont typeface="Calibri"/>
              <a:buNone/>
            </a:pPr>
            <a:endParaRPr sz="8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Otras funciones que la ley señale o la autoridad superior le asigne.</a:t>
            </a:r>
            <a:endParaRPr/>
          </a:p>
        </p:txBody>
      </p:sp>
      <p:sp>
        <p:nvSpPr>
          <p:cNvPr id="1343" name="Google Shape;1343;p109"/>
          <p:cNvSpPr txBox="1">
            <a:spLocks noGrp="1"/>
          </p:cNvSpPr>
          <p:nvPr>
            <p:ph type="body" idx="1"/>
          </p:nvPr>
        </p:nvSpPr>
        <p:spPr>
          <a:xfrm>
            <a:off x="291937" y="2036717"/>
            <a:ext cx="3173405" cy="25579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Ubicada en La Cantera S/N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44" name="Google Shape;1344;p10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45" name="Google Shape;1345;p10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46" name="Google Shape;1346;p10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pic>
        <p:nvPicPr>
          <p:cNvPr id="1351" name="Google Shape;1351;p11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52" name="Google Shape;1352;p110"/>
          <p:cNvSpPr txBox="1">
            <a:spLocks noGrp="1"/>
          </p:cNvSpPr>
          <p:nvPr>
            <p:ph type="title"/>
          </p:nvPr>
        </p:nvSpPr>
        <p:spPr>
          <a:xfrm>
            <a:off x="237100" y="431848"/>
            <a:ext cx="3173400" cy="14520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Gestión Medio Ambiental</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Tenencia Responsable de Mascotas y Protección Animal</a:t>
            </a:r>
            <a:br>
              <a:rPr lang="es" sz="1400" b="1" i="0" u="none">
                <a:solidFill>
                  <a:srgbClr val="17375E"/>
                </a:solidFill>
                <a:latin typeface="Arial Narrow"/>
                <a:ea typeface="Arial Narrow"/>
                <a:cs typeface="Arial Narrow"/>
                <a:sym typeface="Arial Narrow"/>
              </a:rPr>
            </a:br>
            <a:endParaRPr/>
          </a:p>
        </p:txBody>
      </p:sp>
      <p:sp>
        <p:nvSpPr>
          <p:cNvPr id="1353" name="Google Shape;1353;p110"/>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acciones tendientes a proteger la salud y el bienestar animal mediante la tenencia responsable.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acciones tendientes a proteger la salud pública, la seguridad de las personas, el medio ambiente y las áreas naturales protegidas, aplicando medidas para el control de la población de mascotas o animales de compañía.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Desarrollar estrategias para velar por el cumplimiento de la ordenanza municipal que regula el tema.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Recepcionar, orientar y responder inquietudes de los vecinos en materias de protección animal y tenencia responsable.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Implementar campañas de desparasitación y vacunación de la población canina y/o felina.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Implementar campañas de esterilización de la población canina y/o felina.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Otras funciones que la ley señale o su superior jerárquico o el Alcalde le asigne</a:t>
            </a:r>
            <a:endParaRPr/>
          </a:p>
        </p:txBody>
      </p:sp>
      <p:sp>
        <p:nvSpPr>
          <p:cNvPr id="1354" name="Google Shape;1354;p110"/>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La Cantera S/N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55" name="Google Shape;1355;p11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56" name="Google Shape;1356;p11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57" name="Google Shape;1357;p110">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pic>
        <p:nvPicPr>
          <p:cNvPr id="1362" name="Google Shape;1362;p11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63" name="Google Shape;1363;p111"/>
          <p:cNvSpPr txBox="1">
            <a:spLocks noGrp="1"/>
          </p:cNvSpPr>
          <p:nvPr>
            <p:ph type="title"/>
          </p:nvPr>
        </p:nvSpPr>
        <p:spPr>
          <a:xfrm>
            <a:off x="237100" y="431848"/>
            <a:ext cx="3173400" cy="14082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Gestión Medio Ambiental</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Departamento de Áreas Verdes, Parques y Jardines</a:t>
            </a:r>
            <a:br>
              <a:rPr lang="es" sz="1400" b="1" i="0" u="none">
                <a:solidFill>
                  <a:srgbClr val="17375E"/>
                </a:solidFill>
                <a:latin typeface="Arial Narrow"/>
                <a:ea typeface="Arial Narrow"/>
                <a:cs typeface="Arial Narrow"/>
                <a:sym typeface="Arial Narrow"/>
              </a:rPr>
            </a:br>
            <a:endParaRPr/>
          </a:p>
        </p:txBody>
      </p:sp>
      <p:sp>
        <p:nvSpPr>
          <p:cNvPr id="1364" name="Google Shape;1364;p111"/>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La construcción, conservación y administración de las áreas verdes y mobiliario urbano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y ejecutar programas tendientes a la mantención y renovación del parque arbóreo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un catastro de las áreas verdes existentes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campañas educativas de protección, mantención, fomento y cuidado de las áreas verdes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su superior jerárquico o el alcalde le asigne. </a:t>
            </a:r>
            <a:endParaRPr/>
          </a:p>
          <a:p>
            <a:pPr marL="279400" marR="0" lvl="0" indent="-228600" algn="l" rtl="0">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p:txBody>
      </p:sp>
      <p:sp>
        <p:nvSpPr>
          <p:cNvPr id="1365" name="Google Shape;1365;p111"/>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La Cantera S/N </a:t>
            </a:r>
            <a:endParaRPr/>
          </a:p>
          <a:p>
            <a:pPr marL="279400" lvl="0" indent="-215900" algn="l" rtl="0">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p:txBody>
      </p:sp>
      <p:sp>
        <p:nvSpPr>
          <p:cNvPr id="1366" name="Google Shape;1366;p11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67" name="Google Shape;1367;p11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68" name="Google Shape;1368;p11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pic>
        <p:nvPicPr>
          <p:cNvPr id="1373" name="Google Shape;1373;p11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74" name="Google Shape;1374;p112"/>
          <p:cNvSpPr txBox="1">
            <a:spLocks noGrp="1"/>
          </p:cNvSpPr>
          <p:nvPr>
            <p:ph type="title"/>
          </p:nvPr>
        </p:nvSpPr>
        <p:spPr>
          <a:xfrm>
            <a:off x="237098" y="431838"/>
            <a:ext cx="3173405" cy="136446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Gestión del Riesgo de Desastre</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 Sr. Mauricio Galleguillos Fernández</a:t>
            </a:r>
            <a:br>
              <a:rPr lang="es" sz="1400" b="1" i="0" u="none">
                <a:solidFill>
                  <a:srgbClr val="17375E"/>
                </a:solidFill>
                <a:latin typeface="Arial Narrow"/>
                <a:ea typeface="Arial Narrow"/>
                <a:cs typeface="Arial Narrow"/>
                <a:sym typeface="Arial Narrow"/>
              </a:rPr>
            </a:br>
            <a:endParaRPr/>
          </a:p>
        </p:txBody>
      </p:sp>
      <p:sp>
        <p:nvSpPr>
          <p:cNvPr id="1375" name="Google Shape;1375;p112"/>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Prestar apoyo al Alcalde en todas las materias referentes al Sistema Nacional de Prevención y respuesta en desastres.</a:t>
            </a:r>
            <a:endParaRPr/>
          </a:p>
          <a:p>
            <a:pPr marL="241300" marR="0" lvl="0" indent="-1905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Elaborar el Plan Comunal para la Reducción del Riesgo de Desastres y el Plan Comunal de Emergencia, en conformidad con lo dispuesto en la ley que establece el Sistema Nacional de Prevención y Respuesta ante Desastres y su reglamento.</a:t>
            </a:r>
            <a:endParaRPr/>
          </a:p>
          <a:p>
            <a:pPr marL="241300" marR="0" lvl="0" indent="-1905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Confeccionar los informes en aquellas materias de su competencia referidas a los artículos 28 y 32 de la ley indicada en la letra anterior, cuando las unidades señaladas en dichos artículos soliciten su pronunciamiento.</a:t>
            </a:r>
            <a:endParaRPr/>
          </a:p>
          <a:p>
            <a:pPr marL="241300" marR="0" lvl="0" indent="-1905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Arial"/>
              <a:buAutoNum type="alphaLcParenR"/>
            </a:pPr>
            <a:r>
              <a:rPr lang="es" sz="900" b="0" i="0" u="none">
                <a:solidFill>
                  <a:schemeClr val="dk1"/>
                </a:solidFill>
                <a:latin typeface="Arial Narrow"/>
                <a:ea typeface="Arial Narrow"/>
                <a:cs typeface="Arial Narrow"/>
                <a:sym typeface="Arial Narrow"/>
              </a:rPr>
              <a:t>Aportar al funcionario que designe el Director Regional del Servicio Nacional de Prevención y Respuesta ante Desastres, la información referente a su comuna para la elaboración del mapa de riesgo que contempla la ley que establece el Sistema Nacional de Prevención y Respuesta ante Desastres.</a:t>
            </a:r>
            <a:endParaRPr/>
          </a:p>
          <a:p>
            <a:pPr marL="241300" marR="0" lvl="0" indent="-190500" algn="l" rtl="0">
              <a:lnSpc>
                <a:spcPct val="100000"/>
              </a:lnSpc>
              <a:spcBef>
                <a:spcPts val="200"/>
              </a:spcBef>
              <a:spcAft>
                <a:spcPts val="0"/>
              </a:spcAft>
              <a:buClr>
                <a:schemeClr val="dk1"/>
              </a:buClr>
              <a:buSzPts val="900"/>
              <a:buFont typeface="Arial"/>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e)	Coordinar con la Dirección Regional del Servicio Nacional de Prevención y Respuesta ante Desastres, y con los organismos o entidades públicas correspondientes, en el marco de sus competencias, las acciones en materia de Gestión del Riesgo de Desastres en su comuna.</a:t>
            </a:r>
            <a:endParaRPr/>
          </a:p>
        </p:txBody>
      </p:sp>
      <p:sp>
        <p:nvSpPr>
          <p:cNvPr id="1376" name="Google Shape;1376;p112"/>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t>
            </a:r>
            <a:r>
              <a:rPr lang="es" sz="1000">
                <a:latin typeface="Arial Narrow"/>
                <a:ea typeface="Arial Narrow"/>
                <a:cs typeface="Arial Narrow"/>
                <a:sym typeface="Arial Narrow"/>
              </a:rPr>
              <a:t>Oscar Bonilla N° 46</a:t>
            </a:r>
            <a:endParaRPr/>
          </a:p>
        </p:txBody>
      </p:sp>
      <p:sp>
        <p:nvSpPr>
          <p:cNvPr id="1377" name="Google Shape;1377;p11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78" name="Google Shape;1378;p11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3" name="Google Shape;1383;p11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84" name="Google Shape;1384;p113"/>
          <p:cNvSpPr txBox="1">
            <a:spLocks noGrp="1"/>
          </p:cNvSpPr>
          <p:nvPr>
            <p:ph type="title"/>
          </p:nvPr>
        </p:nvSpPr>
        <p:spPr>
          <a:xfrm>
            <a:off x="237098" y="431838"/>
            <a:ext cx="3173405" cy="1769539"/>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Relaciones Públicas y Protocolo, Cultura y Turismo</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Srta. Lorena Galea Rojas</a:t>
            </a:r>
            <a:br>
              <a:rPr lang="es" sz="1400" b="1" i="0" u="none">
                <a:solidFill>
                  <a:srgbClr val="17375E"/>
                </a:solidFill>
                <a:latin typeface="Arial Narrow"/>
                <a:ea typeface="Arial Narrow"/>
                <a:cs typeface="Arial Narrow"/>
                <a:sym typeface="Arial Narrow"/>
              </a:rPr>
            </a:br>
            <a:endParaRPr/>
          </a:p>
        </p:txBody>
      </p:sp>
      <p:sp>
        <p:nvSpPr>
          <p:cNvPr id="1385" name="Google Shape;1385;p113"/>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ejecutar planes, programas y estrategias conducentes a informar a la comunidad respecto al quehacer municipal.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ejecutar planes, programas y estrategias conducentes a potenciar el desarrollo turístico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ejecutar planes, programas y estrategias conducentes a fomentar e impulsar el desarrollo cultural de la comuna a través de la difusión y promoción de las distintas expresiones de las artes, del conocimiento y de las ciencias. </a:t>
            </a:r>
            <a:endParaRPr/>
          </a:p>
        </p:txBody>
      </p:sp>
      <p:sp>
        <p:nvSpPr>
          <p:cNvPr id="1386" name="Google Shape;1386;p113"/>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Arial Narrow"/>
                <a:ea typeface="Arial Narrow"/>
                <a:cs typeface="Arial Narrow"/>
                <a:sym typeface="Arial Narrow"/>
              </a:rPr>
              <a:t>Tiene como principales objetivos: implementar las políticas comunicacionales del Municipio, propendiendo a un efectivo contacto con la comunidad; Potenciar el desarrollo turístico de la comuna; y contribuir, fomentar e impulsar el desarrollo cultural de la comuna a través de la difusión y promoción de las distintas expresiones de las artes, del conocimiento y de las ciencias.</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Maipú esquina Avenida Constitución</a:t>
            </a:r>
            <a:endParaRPr/>
          </a:p>
        </p:txBody>
      </p:sp>
      <p:sp>
        <p:nvSpPr>
          <p:cNvPr id="1387" name="Google Shape;1387;p11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88" name="Google Shape;1388;p11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33" descr="fondo6PPT.jpg"/>
          <p:cNvPicPr preferRelativeResize="0"/>
          <p:nvPr/>
        </p:nvPicPr>
        <p:blipFill rotWithShape="1">
          <a:blip r:embed="rId3">
            <a:alphaModFix/>
          </a:blip>
          <a:srcRect/>
          <a:stretch/>
        </p:blipFill>
        <p:spPr>
          <a:xfrm>
            <a:off x="114517" y="697655"/>
            <a:ext cx="9034325" cy="4307043"/>
          </a:xfrm>
          <a:prstGeom prst="rect">
            <a:avLst/>
          </a:prstGeom>
          <a:noFill/>
          <a:ln>
            <a:noFill/>
          </a:ln>
        </p:spPr>
      </p:pic>
      <p:sp>
        <p:nvSpPr>
          <p:cNvPr id="426" name="Google Shape;426;p33"/>
          <p:cNvSpPr txBox="1">
            <a:spLocks noGrp="1"/>
          </p:cNvSpPr>
          <p:nvPr>
            <p:ph type="title"/>
          </p:nvPr>
        </p:nvSpPr>
        <p:spPr>
          <a:xfrm>
            <a:off x="454438" y="54433"/>
            <a:ext cx="8229885" cy="552045"/>
          </a:xfrm>
          <a:prstGeom prst="rect">
            <a:avLst/>
          </a:prstGeom>
          <a:noFill/>
          <a:ln>
            <a:noFill/>
          </a:ln>
        </p:spPr>
        <p:txBody>
          <a:bodyPr spcFirstLastPara="1" wrap="square" lIns="24200" tIns="12100" rIns="24200" bIns="12100" anchor="ctr" anchorCtr="0">
            <a:noAutofit/>
          </a:bodyPr>
          <a:lstStyle/>
          <a:p>
            <a:pPr marL="0" lvl="0" indent="0" algn="ctr" rtl="0">
              <a:lnSpc>
                <a:spcPct val="100000"/>
              </a:lnSpc>
              <a:spcBef>
                <a:spcPts val="0"/>
              </a:spcBef>
              <a:spcAft>
                <a:spcPts val="0"/>
              </a:spcAft>
              <a:buClr>
                <a:srgbClr val="17375E"/>
              </a:buClr>
              <a:buSzPts val="3200"/>
              <a:buFont typeface="Arial Narrow"/>
              <a:buNone/>
            </a:pPr>
            <a:r>
              <a:rPr lang="es" sz="3200" b="1" i="0" u="none">
                <a:solidFill>
                  <a:srgbClr val="17375E"/>
                </a:solidFill>
                <a:latin typeface="Arial Narrow"/>
                <a:ea typeface="Arial Narrow"/>
                <a:cs typeface="Arial Narrow"/>
                <a:sym typeface="Arial Narrow"/>
              </a:rPr>
              <a:t>Organigrama I. Municipalidad de Casablanca</a:t>
            </a:r>
            <a:endParaRPr/>
          </a:p>
        </p:txBody>
      </p:sp>
      <p:grpSp>
        <p:nvGrpSpPr>
          <p:cNvPr id="427" name="Google Shape;427;p33"/>
          <p:cNvGrpSpPr/>
          <p:nvPr/>
        </p:nvGrpSpPr>
        <p:grpSpPr>
          <a:xfrm>
            <a:off x="1791946" y="1892922"/>
            <a:ext cx="4810108" cy="1255144"/>
            <a:chOff x="9268062" y="6831542"/>
            <a:chExt cx="13778216" cy="3447181"/>
          </a:xfrm>
        </p:grpSpPr>
        <p:cxnSp>
          <p:nvCxnSpPr>
            <p:cNvPr id="428" name="Google Shape;428;p33"/>
            <p:cNvCxnSpPr/>
            <p:nvPr/>
          </p:nvCxnSpPr>
          <p:spPr>
            <a:xfrm rot="10800000">
              <a:off x="10994815" y="8934485"/>
              <a:ext cx="0" cy="95554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sp>
          <p:nvSpPr>
            <p:cNvPr id="429" name="Google Shape;429;p33"/>
            <p:cNvSpPr txBox="1"/>
            <p:nvPr/>
          </p:nvSpPr>
          <p:spPr>
            <a:xfrm>
              <a:off x="14227711" y="6831542"/>
              <a:ext cx="3572473" cy="814766"/>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4" action="ppaction://hlinksldjump"/>
                </a:rPr>
                <a:t>Dirección de Gestión Medio Ambiental</a:t>
              </a:r>
              <a:endParaRPr sz="400"/>
            </a:p>
          </p:txBody>
        </p:sp>
        <p:cxnSp>
          <p:nvCxnSpPr>
            <p:cNvPr id="430" name="Google Shape;430;p33"/>
            <p:cNvCxnSpPr/>
            <p:nvPr/>
          </p:nvCxnSpPr>
          <p:spPr>
            <a:xfrm rot="10800000">
              <a:off x="16013370" y="7646308"/>
              <a:ext cx="0" cy="1817650"/>
            </a:xfrm>
            <a:prstGeom prst="straightConnector1">
              <a:avLst/>
            </a:prstGeom>
            <a:solidFill>
              <a:schemeClr val="lt1"/>
            </a:solidFill>
            <a:ln w="25400" cap="flat" cmpd="sng">
              <a:solidFill>
                <a:schemeClr val="accent1"/>
              </a:solidFill>
              <a:prstDash val="solid"/>
              <a:miter lim="800000"/>
              <a:headEnd type="none" w="med" len="med"/>
              <a:tailEnd type="none" w="med" len="med"/>
            </a:ln>
          </p:spPr>
        </p:cxnSp>
        <p:sp>
          <p:nvSpPr>
            <p:cNvPr id="431" name="Google Shape;431;p33"/>
            <p:cNvSpPr txBox="1"/>
            <p:nvPr/>
          </p:nvSpPr>
          <p:spPr>
            <a:xfrm>
              <a:off x="19472651" y="9463957"/>
              <a:ext cx="3573627" cy="81476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5" action="ppaction://hlinksldjump"/>
                </a:rPr>
                <a:t>Departamento de Áreas Verdes, Parques y Jardines</a:t>
              </a:r>
              <a:endParaRPr sz="400"/>
            </a:p>
          </p:txBody>
        </p:sp>
        <p:sp>
          <p:nvSpPr>
            <p:cNvPr id="432" name="Google Shape;432;p33"/>
            <p:cNvSpPr txBox="1"/>
            <p:nvPr/>
          </p:nvSpPr>
          <p:spPr>
            <a:xfrm>
              <a:off x="14314338" y="9463957"/>
              <a:ext cx="3572472" cy="81476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6" action="ppaction://hlinksldjump"/>
                </a:rPr>
                <a:t>Departamento Tenencia Responsable Mascotas y Protección Ambiental</a:t>
              </a:r>
              <a:endParaRPr sz="400"/>
            </a:p>
          </p:txBody>
        </p:sp>
        <p:sp>
          <p:nvSpPr>
            <p:cNvPr id="433" name="Google Shape;433;p33"/>
            <p:cNvSpPr txBox="1"/>
            <p:nvPr/>
          </p:nvSpPr>
          <p:spPr>
            <a:xfrm>
              <a:off x="9268062" y="9463957"/>
              <a:ext cx="3573627" cy="81476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s" sz="600" b="0" i="0" u="sng">
                  <a:solidFill>
                    <a:schemeClr val="hlink"/>
                  </a:solidFill>
                  <a:latin typeface="Arial"/>
                  <a:ea typeface="Arial"/>
                  <a:cs typeface="Arial"/>
                  <a:sym typeface="Arial"/>
                  <a:hlinkClick r:id="rId7" action="ppaction://hlinksldjump"/>
                </a:rPr>
                <a:t>Departamento de Medio Ambiente</a:t>
              </a:r>
              <a:endParaRPr sz="400"/>
            </a:p>
          </p:txBody>
        </p:sp>
        <p:cxnSp>
          <p:nvCxnSpPr>
            <p:cNvPr id="434" name="Google Shape;434;p33"/>
            <p:cNvCxnSpPr/>
            <p:nvPr/>
          </p:nvCxnSpPr>
          <p:spPr>
            <a:xfrm>
              <a:off x="10994815" y="8934485"/>
              <a:ext cx="10146837" cy="0"/>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cxnSp>
          <p:nvCxnSpPr>
            <p:cNvPr id="435" name="Google Shape;435;p33"/>
            <p:cNvCxnSpPr/>
            <p:nvPr/>
          </p:nvCxnSpPr>
          <p:spPr>
            <a:xfrm rot="10800000">
              <a:off x="21141652" y="8934485"/>
              <a:ext cx="2310" cy="529473"/>
            </a:xfrm>
            <a:prstGeom prst="straightConnector1">
              <a:avLst/>
            </a:prstGeom>
            <a:solidFill>
              <a:schemeClr val="lt1"/>
            </a:solidFill>
            <a:ln w="19050" cap="flat" cmpd="sng">
              <a:solidFill>
                <a:schemeClr val="accent1"/>
              </a:solidFill>
              <a:prstDash val="solid"/>
              <a:miter lim="800000"/>
              <a:headEnd type="none" w="med" len="med"/>
              <a:tailEnd type="none" w="med" len="med"/>
            </a:ln>
          </p:spPr>
        </p:cxnSp>
      </p:grpSp>
      <p:sp>
        <p:nvSpPr>
          <p:cNvPr id="436" name="Google Shape;436;p3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437" name="Google Shape;437;p33">
            <a:hlinkClick r:id="rId8"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pic>
        <p:nvPicPr>
          <p:cNvPr id="1393" name="Google Shape;1393;p114"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394" name="Google Shape;1394;p114"/>
          <p:cNvSpPr txBox="1">
            <a:spLocks noGrp="1"/>
          </p:cNvSpPr>
          <p:nvPr>
            <p:ph type="title"/>
          </p:nvPr>
        </p:nvSpPr>
        <p:spPr>
          <a:xfrm>
            <a:off x="237098" y="431838"/>
            <a:ext cx="3173405" cy="193420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Relaciones Públicas y Protocolo, Cultura y Turismo</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Relaciones Públicas y Protocolo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Lorena Galea Rojas </a:t>
            </a:r>
            <a:endParaRPr/>
          </a:p>
        </p:txBody>
      </p:sp>
      <p:sp>
        <p:nvSpPr>
          <p:cNvPr id="1395" name="Google Shape;1395;p114"/>
          <p:cNvSpPr txBox="1">
            <a:spLocks noGrp="1"/>
          </p:cNvSpPr>
          <p:nvPr>
            <p:ph type="body" idx="1"/>
          </p:nvPr>
        </p:nvSpPr>
        <p:spPr>
          <a:xfrm>
            <a:off x="3712521" y="349735"/>
            <a:ext cx="4974222" cy="4115166"/>
          </a:xfrm>
          <a:prstGeom prst="rect">
            <a:avLst/>
          </a:prstGeom>
          <a:noFill/>
          <a:ln>
            <a:noFill/>
          </a:ln>
        </p:spPr>
        <p:txBody>
          <a:bodyPr spcFirstLastPara="1" wrap="square" lIns="24200" tIns="12100" rIns="24200" bIns="12100" anchor="t" anchorCtr="0">
            <a:noAutofit/>
          </a:bodyPr>
          <a:lstStyle/>
          <a:p>
            <a:pPr marL="241300" marR="0" lvl="0" indent="-241300" algn="l" rtl="0">
              <a:lnSpc>
                <a:spcPct val="150000"/>
              </a:lnSpc>
              <a:spcBef>
                <a:spcPts val="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informado al Alcalde, al Concejo y al personal, de las actuaciones, inauguraciones y otras actividades relevantes del municipio y su gestión;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informado al Alcalde y al Concejo, del listado actualizado de las efemérides importantes y remitir oportunamente los saludos que corresponda;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Organizar y dirigir el protocolo en los eventos y ceremonias oficiales que efectúe la Municipalidad, y cursar las invitaciones de manera formal y oportunamente;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actualizado el listado protocolar de autoridades en el ámbito comunal, regional y nacional, organizaciones comunitarias e instituciones relevantes de la comuna, con sus representantes legales;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Crear y elaborar programas de difusión de apoyo a la gestión municipal y que conciten el interés de la comunidad;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un archivo audiovisual y/o fotográfico relacionado con todas las actividades municipales y, que el Alcalde y el Concejo desarrollen en representación del Municipio;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Editar videos institucionales para ceremonias y eventos que lo requieran;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Elaborar piezas gráficas para los distintos actos y ceremonias que realice el Municipio interna y externamente;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por la apropiada incorporación de la imagen corporativa, en las diferentes piezas gráficas;</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Diseñar soportes comunicacionales al interior del Municipio, manteniéndolos debidamente actualizado;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Apoyar a las demás unidades del Municipio en sus requerimientos gráficos;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constantemente informada a la comunidad del acontecer municipal. </a:t>
            </a:r>
            <a:endParaRPr/>
          </a:p>
          <a:p>
            <a:pPr marL="241300" marR="0" lvl="0" indent="-241300" algn="l" rtl="0">
              <a:lnSpc>
                <a:spcPct val="150000"/>
              </a:lnSpc>
              <a:spcBef>
                <a:spcPts val="2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Toda otra función que la ley, su superior jerárquico o el Alcalde le asigne.</a:t>
            </a:r>
            <a:endParaRPr/>
          </a:p>
        </p:txBody>
      </p:sp>
      <p:sp>
        <p:nvSpPr>
          <p:cNvPr id="1396" name="Google Shape;1396;p114"/>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Maipú esquina Avenida Constitución</a:t>
            </a:r>
            <a:endParaRPr/>
          </a:p>
        </p:txBody>
      </p:sp>
      <p:sp>
        <p:nvSpPr>
          <p:cNvPr id="1397" name="Google Shape;1397;p114"/>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98" name="Google Shape;1398;p114">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399" name="Google Shape;1399;p114">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pic>
        <p:nvPicPr>
          <p:cNvPr id="1404" name="Google Shape;1404;p115"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05" name="Google Shape;1405;p115"/>
          <p:cNvSpPr txBox="1">
            <a:spLocks noGrp="1"/>
          </p:cNvSpPr>
          <p:nvPr>
            <p:ph type="title"/>
          </p:nvPr>
        </p:nvSpPr>
        <p:spPr>
          <a:xfrm>
            <a:off x="237098" y="431838"/>
            <a:ext cx="3173405" cy="172826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Relaciones Públicas y Protocolo, Cultura y Turismo</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Gestión y Desarrollo del Turismo</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Sra. Romina Ordenes Orbenes</a:t>
            </a:r>
            <a:endParaRPr/>
          </a:p>
        </p:txBody>
      </p:sp>
      <p:sp>
        <p:nvSpPr>
          <p:cNvPr id="1406" name="Google Shape;1406;p115"/>
          <p:cNvSpPr txBox="1">
            <a:spLocks noGrp="1"/>
          </p:cNvSpPr>
          <p:nvPr>
            <p:ph type="body" idx="1"/>
          </p:nvPr>
        </p:nvSpPr>
        <p:spPr>
          <a:xfrm>
            <a:off x="3712521" y="692665"/>
            <a:ext cx="4974222" cy="3772235"/>
          </a:xfrm>
          <a:prstGeom prst="rect">
            <a:avLst/>
          </a:prstGeom>
          <a:noFill/>
          <a:ln>
            <a:noFill/>
          </a:ln>
        </p:spPr>
        <p:txBody>
          <a:bodyPr spcFirstLastPara="1" wrap="square" lIns="24200" tIns="12100" rIns="24200" bIns="12100" anchor="t" anchorCtr="0">
            <a:noAutofit/>
          </a:bodyPr>
          <a:lstStyle/>
          <a:p>
            <a:pPr marL="241300" marR="0" lvl="0" indent="-190500" algn="l" rtl="0">
              <a:lnSpc>
                <a:spcPct val="15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un catastro de los recursos turísticos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Diseñar programas y actividades de difusión y fomento del turismo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Potenciar la realización de actividades que rescaten las costumbres y tradiciones comunales, regionales y nacionales;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con organismos públicos y privados acciones tendientes a la promoción y desarrollo de actividades turísticas;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análisis y evaluaciones permanentes de la situación del turismo en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 </a:t>
            </a:r>
            <a:endParaRPr/>
          </a:p>
        </p:txBody>
      </p:sp>
      <p:sp>
        <p:nvSpPr>
          <p:cNvPr id="1407" name="Google Shape;1407;p115"/>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Maipú esquina Avenida Constitución</a:t>
            </a:r>
            <a:endParaRPr/>
          </a:p>
        </p:txBody>
      </p:sp>
      <p:sp>
        <p:nvSpPr>
          <p:cNvPr id="1408" name="Google Shape;1408;p115"/>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09" name="Google Shape;1409;p115">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10" name="Google Shape;1410;p115">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pic>
        <p:nvPicPr>
          <p:cNvPr id="1415" name="Google Shape;1415;p116"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16" name="Google Shape;1416;p116"/>
          <p:cNvSpPr txBox="1">
            <a:spLocks noGrp="1"/>
          </p:cNvSpPr>
          <p:nvPr>
            <p:ph type="title"/>
          </p:nvPr>
        </p:nvSpPr>
        <p:spPr>
          <a:xfrm>
            <a:off x="237098" y="431838"/>
            <a:ext cx="3173405" cy="211927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Relaciones Públicas y Protocolo, Cultura y Turismo</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Oficina de Desarrollo Cultural y Gestión Patrimonial</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a:t>
            </a:r>
            <a:br>
              <a:rPr lang="es" sz="1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Srta. Lorena Galea Rojas</a:t>
            </a:r>
            <a:endParaRPr/>
          </a:p>
        </p:txBody>
      </p:sp>
      <p:sp>
        <p:nvSpPr>
          <p:cNvPr id="1417" name="Google Shape;1417;p116"/>
          <p:cNvSpPr txBox="1">
            <a:spLocks noGrp="1"/>
          </p:cNvSpPr>
          <p:nvPr>
            <p:ph type="body" idx="1"/>
          </p:nvPr>
        </p:nvSpPr>
        <p:spPr>
          <a:xfrm>
            <a:off x="3712521" y="349735"/>
            <a:ext cx="4974222" cy="4115166"/>
          </a:xfrm>
          <a:prstGeom prst="rect">
            <a:avLst/>
          </a:prstGeom>
          <a:noFill/>
          <a:ln>
            <a:noFill/>
          </a:ln>
        </p:spPr>
        <p:txBody>
          <a:bodyPr spcFirstLastPara="1" wrap="square" lIns="24200" tIns="12100" rIns="24200" bIns="12100" anchor="t" anchorCtr="0">
            <a:noAutofit/>
          </a:bodyPr>
          <a:lstStyle/>
          <a:p>
            <a:pPr marL="241300" marR="0" lvl="0" indent="-190500" algn="l" rtl="0">
              <a:lnSpc>
                <a:spcPct val="15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Organizar y promover actividades culturales y expresiones artísticas;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Satisfacer las necesidades culturales de la comunidad, en las diferentes áreas a desarrollar;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Identificar y resguardar el patrimonio cultural de la comuna;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Cumplir las funciones que se le encomiende al municipio relacionado con las bibliotecas públicas, de conformidad con los convenios que se suscriba sobre la materia;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su acción con las corporaciones culturales que el municipio integre;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Establecer contacto con otras instituciones que desarrollen actividades similares con fines de intercambio y programación de actividades.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fomento del Patrimonio Histórico y Cultural de la Comuna, el Fomento de las Artes Escénicas, Visuales, Plásticas y Literarias. </a:t>
            </a:r>
            <a:endParaRPr/>
          </a:p>
          <a:p>
            <a:pPr marL="241300" marR="0" lvl="0" indent="-190500" algn="l" rtl="0">
              <a:lnSpc>
                <a:spcPct val="100000"/>
              </a:lnSpc>
              <a:spcBef>
                <a:spcPts val="20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la ley, su superior jerárquico o el Alcalde le asigne. </a:t>
            </a:r>
            <a:endParaRPr/>
          </a:p>
        </p:txBody>
      </p:sp>
      <p:sp>
        <p:nvSpPr>
          <p:cNvPr id="1418" name="Google Shape;1418;p116"/>
          <p:cNvSpPr txBox="1">
            <a:spLocks noGrp="1"/>
          </p:cNvSpPr>
          <p:nvPr>
            <p:ph type="body" idx="1"/>
          </p:nvPr>
        </p:nvSpPr>
        <p:spPr>
          <a:xfrm>
            <a:off x="291937" y="2201378"/>
            <a:ext cx="3173405" cy="239325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Maipú esquina Avenida Constitución</a:t>
            </a:r>
            <a:endParaRPr/>
          </a:p>
        </p:txBody>
      </p:sp>
      <p:sp>
        <p:nvSpPr>
          <p:cNvPr id="1419" name="Google Shape;1419;p116"/>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20" name="Google Shape;1420;p116">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21" name="Google Shape;1421;p116">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pic>
        <p:nvPicPr>
          <p:cNvPr id="1426" name="Google Shape;1426;p117"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27" name="Google Shape;1427;p117"/>
          <p:cNvSpPr txBox="1">
            <a:spLocks noGrp="1"/>
          </p:cNvSpPr>
          <p:nvPr>
            <p:ph type="title"/>
          </p:nvPr>
        </p:nvSpPr>
        <p:spPr>
          <a:xfrm>
            <a:off x="237098" y="431838"/>
            <a:ext cx="3173405" cy="136446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Seguridad Pública</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Sra. María José Brevis Carrasco</a:t>
            </a:r>
            <a:br>
              <a:rPr lang="es" sz="1400" b="1" i="0" u="none">
                <a:solidFill>
                  <a:srgbClr val="17375E"/>
                </a:solidFill>
                <a:latin typeface="Arial Narrow"/>
                <a:ea typeface="Arial Narrow"/>
                <a:cs typeface="Arial Narrow"/>
                <a:sym typeface="Arial Narrow"/>
              </a:rPr>
            </a:br>
            <a:endParaRPr/>
          </a:p>
        </p:txBody>
      </p:sp>
      <p:sp>
        <p:nvSpPr>
          <p:cNvPr id="1428" name="Google Shape;1428;p117"/>
          <p:cNvSpPr txBox="1">
            <a:spLocks noGrp="1"/>
          </p:cNvSpPr>
          <p:nvPr>
            <p:ph type="body" idx="1"/>
          </p:nvPr>
        </p:nvSpPr>
        <p:spPr>
          <a:xfrm>
            <a:off x="3712521" y="82104"/>
            <a:ext cx="4974222" cy="4382797"/>
          </a:xfrm>
          <a:prstGeom prst="rect">
            <a:avLst/>
          </a:prstGeom>
          <a:noFill/>
          <a:ln>
            <a:noFill/>
          </a:ln>
        </p:spPr>
        <p:txBody>
          <a:bodyPr spcFirstLastPara="1" wrap="square" lIns="24200" tIns="12100" rIns="24200" bIns="121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a) Colaborar directamente con el Alcalde en las tareas de coordinación y gestión de las funciones municipales de desarrollo, implementación, evaluación, promoción, capacitación y apoyo de acciones de prevención social y situacional, la celebración de convenios con otras entidades públicas para la aplicación de planes de reinserción social y de asistencia a víctimas, así como también la adopción de medidas en el ámbito de la Seguridad Ciudadana a nivel comunal. Diseñar una estrategia comunal participativa en Seguridad a través de la incorporación de la comunidad organizada, organismos públicos competentes y los organismos policiales.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b) Elaborar y actualizar el Plan comunal de Seguridad Pública Comunal.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 Actuar como secretario ejecutivo en el Consejo de Seguridad Pública a través de su Director.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d) Asesorar técnicamente al Alcalde en la elaboración e implementación de intervenciones en las siguientes líneas de acción: Prevención Social y Situacional del delito, Atención a víctimas de delito y Rehabilitación, entre otras.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e) Fomentar vínculos de carácter técnico entre las unidades municipales, programas gubernamentales, instituciones públicas y el sector privado para la prevención y control de la delincuencia en la comuna.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f) Promover la incorporación de la seguridad pública y prevención del delito en los programas y proyectos psicosociales y situacionales de incidencia comunal.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g) Favorecer el acercamiento de las Fuerzas de orden y Seguridad Pública y los programas dependientes del Ministerio del Interior y Seguridad Pública, con la Comunidad.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h) Recopilar, procesar y analizar permanentemente las estadísticas e indicadores delictuales comunales, comparándolos con los datos regionales y nacionales, para uso en instancias como el Consejo Comunal de Seguridad Pública, a través de la UNIDAD ANALISIS E INTERVENCION TERRITORIAL, la que tiene como objetivo desarrollar sistemas de información y diagnósticos actualizados, orientados al mejoramiento de los programas que pertenecen a la Dirección, en materia de prevención social y situacional, además del desarrollo de líneas de intervención que contribuyan a disminuir la sensación de inseguridad de los vecinos.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i) Elaborar la información necesaria para la fundamentación técnico -teórica del Plan anual de acción de la Dirección, a través de la Unidad de Análisis e Intervención Territorial.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j) En escenarios de catástrofes o emergencias comunales, poner los medios a disposición de la unidad encargada de la coordinación en estas situaciones.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k) Confeccionar el presupuesto necesario para dar cumplimiento a las actividades anuales de los programas que comprenden los Departamentos de la Dirección.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 Realizar acciones socioeducativas destinadas a la prevención de acciones delictivas y en general aquellas necesarias para propender a la Seguridad Ciudadana y Convivencia Comunitaria, y para socializar las medidas de seguridad implementadas por el municipio a favor de la comunidad.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m) Ejercer la supervisión jerárquica en lo administrativo y de funcionamiento de los siguientes Departamentos y Oficinas: </a:t>
            </a:r>
            <a:endParaRPr/>
          </a:p>
          <a:p>
            <a:pPr marL="0" marR="0" lvl="0" indent="0" algn="l"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	</a:t>
            </a:r>
            <a:r>
              <a:rPr lang="es" sz="700" b="0" i="0" u="none">
                <a:solidFill>
                  <a:schemeClr val="dk1"/>
                </a:solidFill>
                <a:latin typeface="Arial Narrow"/>
                <a:ea typeface="Arial Narrow"/>
                <a:cs typeface="Arial Narrow"/>
                <a:sym typeface="Arial Narrow"/>
              </a:rPr>
              <a:t>Departamento de Seguridad Ciudadana, Televigilancia y Comunicaciones </a:t>
            </a:r>
            <a:endParaRPr/>
          </a:p>
          <a:p>
            <a:pPr marL="0" marR="0" lvl="0" indent="0" algn="l" rtl="0">
              <a:lnSpc>
                <a:spcPct val="100000"/>
              </a:lnSpc>
              <a:spcBef>
                <a:spcPts val="100"/>
              </a:spcBef>
              <a:spcAft>
                <a:spcPts val="0"/>
              </a:spcAft>
              <a:buClr>
                <a:schemeClr val="dk1"/>
              </a:buClr>
              <a:buSzPts val="700"/>
              <a:buFont typeface="Arial"/>
              <a:buNone/>
            </a:pPr>
            <a:r>
              <a:rPr lang="es" sz="700" b="0" i="0" u="none">
                <a:solidFill>
                  <a:schemeClr val="dk1"/>
                </a:solidFill>
                <a:latin typeface="Arial Narrow"/>
                <a:ea typeface="Arial Narrow"/>
                <a:cs typeface="Arial Narrow"/>
                <a:sym typeface="Arial Narrow"/>
              </a:rPr>
              <a:t>•	Departamento de Convivencia Comunitaria </a:t>
            </a:r>
            <a:endParaRPr/>
          </a:p>
        </p:txBody>
      </p:sp>
      <p:sp>
        <p:nvSpPr>
          <p:cNvPr id="1429" name="Google Shape;1429;p117"/>
          <p:cNvSpPr txBox="1">
            <a:spLocks noGrp="1"/>
          </p:cNvSpPr>
          <p:nvPr>
            <p:ph type="body" idx="1"/>
          </p:nvPr>
        </p:nvSpPr>
        <p:spPr>
          <a:xfrm>
            <a:off x="291937" y="1995438"/>
            <a:ext cx="3173405" cy="2599195"/>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La Dirección de Seguridad Pública tiene como objetivo el apoyo y fomento de medidas de prevención ciudadana y colaborar en su implementación, sin perjuicio de lo dispuesto en el artículo 101 de la Constitución Política de la República</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384</a:t>
            </a:r>
            <a:endParaRPr/>
          </a:p>
        </p:txBody>
      </p:sp>
      <p:sp>
        <p:nvSpPr>
          <p:cNvPr id="1430" name="Google Shape;1430;p117"/>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31" name="Google Shape;1431;p117">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pic>
        <p:nvPicPr>
          <p:cNvPr id="1436" name="Google Shape;1436;p118"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37" name="Google Shape;1437;p118"/>
          <p:cNvSpPr txBox="1">
            <a:spLocks noGrp="1"/>
          </p:cNvSpPr>
          <p:nvPr>
            <p:ph type="title"/>
          </p:nvPr>
        </p:nvSpPr>
        <p:spPr>
          <a:xfrm>
            <a:off x="237098" y="431838"/>
            <a:ext cx="3173405" cy="183123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Seguridad Pública</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Seguridad Ciudadana, Televigilancia  y Comunicaciones</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Encargada </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Sra. Carolina Sepúlveda</a:t>
            </a:r>
            <a:endParaRPr/>
          </a:p>
        </p:txBody>
      </p:sp>
      <p:sp>
        <p:nvSpPr>
          <p:cNvPr id="1438" name="Google Shape;1438;p118"/>
          <p:cNvSpPr txBox="1">
            <a:spLocks noGrp="1"/>
          </p:cNvSpPr>
          <p:nvPr>
            <p:ph type="body" idx="1"/>
          </p:nvPr>
        </p:nvSpPr>
        <p:spPr>
          <a:xfrm>
            <a:off x="3712521" y="864130"/>
            <a:ext cx="4974222" cy="3600770"/>
          </a:xfrm>
          <a:prstGeom prst="rect">
            <a:avLst/>
          </a:prstGeom>
          <a:noFill/>
          <a:ln>
            <a:noFill/>
          </a:ln>
        </p:spPr>
        <p:txBody>
          <a:bodyPr spcFirstLastPara="1" wrap="square" lIns="24200" tIns="12100" rIns="24200" bIns="12100" anchor="t" anchorCtr="0">
            <a:noAutofit/>
          </a:bodyPr>
          <a:lstStyle/>
          <a:p>
            <a:pPr marL="0" marR="0" lvl="0" indent="0" algn="just" rtl="0">
              <a:lnSpc>
                <a:spcPct val="100000"/>
              </a:lnSpc>
              <a:spcBef>
                <a:spcPts val="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Las unidades que componen este departamento son:</a:t>
            </a:r>
            <a:endParaRPr/>
          </a:p>
          <a:p>
            <a:pPr marL="0" marR="0" lvl="0" indent="0" algn="just" rtl="0">
              <a:lnSpc>
                <a:spcPct val="100000"/>
              </a:lnSpc>
              <a:spcBef>
                <a:spcPts val="200"/>
              </a:spcBef>
              <a:spcAft>
                <a:spcPts val="0"/>
              </a:spcAft>
              <a:buClr>
                <a:schemeClr val="dk1"/>
              </a:buClr>
              <a:buSzPts val="800"/>
              <a:buFont typeface="Arial"/>
              <a:buNone/>
            </a:pPr>
            <a:endParaRPr sz="800" b="0" i="0" u="none">
              <a:solidFill>
                <a:schemeClr val="dk1"/>
              </a:solidFill>
              <a:latin typeface="Arial Narrow"/>
              <a:ea typeface="Arial Narrow"/>
              <a:cs typeface="Arial Narrow"/>
              <a:sym typeface="Arial Narrow"/>
            </a:endParaRPr>
          </a:p>
          <a:p>
            <a:pPr marL="0" marR="0" lvl="0" indent="0" algn="just" rtl="0">
              <a:lnSpc>
                <a:spcPct val="10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Unidad de Monitorio de Cámaras de Televigilancia.</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Su objetivo es mantener un monitoreo permanente en tiempo real, respecto de la situación en diversos puntos de la comuna, identificando tempranamente patrones de comportamiento delictivo, comercio ilegal, alteraciones del orden público, accidentes, factores de riesgo, entre otras situaciones, siendo un canal permanente de contacto entre la ciudadanía y los dispositivos de Seguridad Comunal para atender situaciones críticas o de riesgo.</a:t>
            </a:r>
            <a:endParaRPr/>
          </a:p>
          <a:p>
            <a:pPr marL="0" marR="0" lvl="0" indent="0" algn="just" rtl="0">
              <a:lnSpc>
                <a:spcPct val="100000"/>
              </a:lnSpc>
              <a:spcBef>
                <a:spcPts val="200"/>
              </a:spcBef>
              <a:spcAft>
                <a:spcPts val="0"/>
              </a:spcAft>
              <a:buClr>
                <a:schemeClr val="dk1"/>
              </a:buClr>
              <a:buSzPts val="800"/>
              <a:buFont typeface="Arial"/>
              <a:buNone/>
            </a:pPr>
            <a:endParaRPr sz="800" b="1" i="0" u="none">
              <a:solidFill>
                <a:schemeClr val="dk1"/>
              </a:solidFill>
              <a:latin typeface="Arial Narrow"/>
              <a:ea typeface="Arial Narrow"/>
              <a:cs typeface="Arial Narrow"/>
              <a:sym typeface="Arial Narrow"/>
            </a:endParaRPr>
          </a:p>
          <a:p>
            <a:pPr marL="0" marR="0" lvl="0" indent="0" algn="just" rtl="0">
              <a:lnSpc>
                <a:spcPct val="10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Unidad de Resguardo del Patrimonio Público</a:t>
            </a:r>
            <a:r>
              <a:rPr lang="es" sz="800" b="0" i="0" u="none">
                <a:solidFill>
                  <a:schemeClr val="dk1"/>
                </a:solidFill>
                <a:latin typeface="Arial Narrow"/>
                <a:ea typeface="Arial Narrow"/>
                <a:cs typeface="Arial Narrow"/>
                <a:sym typeface="Arial Narrow"/>
              </a:rPr>
              <a:t>.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Cuidado de los bienes municipales, a través de patrullaje preventivo en horarios por turnos día y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noche tanto en zonas urbanas y rurales.</a:t>
            </a:r>
            <a:endParaRPr/>
          </a:p>
          <a:p>
            <a:pPr marL="0" marR="0" lvl="0" indent="0" algn="just" rtl="0">
              <a:lnSpc>
                <a:spcPct val="100000"/>
              </a:lnSpc>
              <a:spcBef>
                <a:spcPts val="200"/>
              </a:spcBef>
              <a:spcAft>
                <a:spcPts val="0"/>
              </a:spcAft>
              <a:buClr>
                <a:schemeClr val="dk1"/>
              </a:buClr>
              <a:buSzPts val="800"/>
              <a:buFont typeface="Arial"/>
              <a:buNone/>
            </a:pPr>
            <a:endParaRPr sz="800" b="1" i="0" u="none">
              <a:solidFill>
                <a:schemeClr val="dk1"/>
              </a:solidFill>
              <a:latin typeface="Arial Narrow"/>
              <a:ea typeface="Arial Narrow"/>
              <a:cs typeface="Arial Narrow"/>
              <a:sym typeface="Arial Narrow"/>
            </a:endParaRPr>
          </a:p>
          <a:p>
            <a:pPr marL="0" marR="0" lvl="0" indent="0" algn="just" rtl="0">
              <a:lnSpc>
                <a:spcPct val="10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Unidad de Resguardo de las Personas.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Su objetivo es apoyar mediante el despliegue territorial urbano y rural, desde una mirada preventiva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la implementación de las acciones que permitan supervisar el cumplimiento de la normativa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municipal respecto de los bienes de uso público y mobiliario urbano, detectando y registrando en su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servicio de patrullaje preventivo factores de riesgo, proporcionando a la comunidad un servicio de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orientación, información y contención en el ámbito de la seguridad ciudadana.</a:t>
            </a:r>
            <a:endParaRPr/>
          </a:p>
          <a:p>
            <a:pPr marL="279400" marR="0" lvl="0" indent="-228600" algn="l" rtl="0">
              <a:spcBef>
                <a:spcPts val="200"/>
              </a:spcBef>
              <a:spcAft>
                <a:spcPts val="0"/>
              </a:spcAft>
              <a:buClr>
                <a:schemeClr val="dk1"/>
              </a:buClr>
              <a:buSzPts val="800"/>
              <a:buFont typeface="Arial"/>
              <a:buNone/>
            </a:pPr>
            <a:endParaRPr sz="800" b="0" i="0" u="none">
              <a:solidFill>
                <a:schemeClr val="dk1"/>
              </a:solidFill>
              <a:latin typeface="Arial Narrow"/>
              <a:ea typeface="Arial Narrow"/>
              <a:cs typeface="Arial Narrow"/>
              <a:sym typeface="Arial Narrow"/>
            </a:endParaRPr>
          </a:p>
        </p:txBody>
      </p:sp>
      <p:sp>
        <p:nvSpPr>
          <p:cNvPr id="1439" name="Google Shape;1439;p118"/>
          <p:cNvSpPr txBox="1">
            <a:spLocks noGrp="1"/>
          </p:cNvSpPr>
          <p:nvPr>
            <p:ph type="body" idx="1"/>
          </p:nvPr>
        </p:nvSpPr>
        <p:spPr>
          <a:xfrm>
            <a:off x="291937" y="2324760"/>
            <a:ext cx="3173405" cy="2269873"/>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Calibri"/>
                <a:ea typeface="Calibri"/>
                <a:cs typeface="Calibri"/>
                <a:sym typeface="Calibri"/>
              </a:rPr>
              <a:t>Departamento tiene como objetivo implementar planes, programas y acciones en materia de prevención del delito y otras situaciones que alteren la seguridad de los territorios que comprenden la comuna y de las personas que lo habitan.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384</a:t>
            </a:r>
            <a:endParaRPr/>
          </a:p>
        </p:txBody>
      </p:sp>
      <p:sp>
        <p:nvSpPr>
          <p:cNvPr id="1440" name="Google Shape;1440;p118"/>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41" name="Google Shape;1441;p118">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42" name="Google Shape;1442;p118">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pic>
        <p:nvPicPr>
          <p:cNvPr id="1447" name="Google Shape;1447;p119"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48" name="Google Shape;1448;p119"/>
          <p:cNvSpPr txBox="1">
            <a:spLocks noGrp="1"/>
          </p:cNvSpPr>
          <p:nvPr>
            <p:ph type="title"/>
          </p:nvPr>
        </p:nvSpPr>
        <p:spPr>
          <a:xfrm>
            <a:off x="237098" y="431838"/>
            <a:ext cx="3173405" cy="1625744"/>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Seguridad Pública</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Convivencia Comunitaria</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Encargada </a:t>
            </a:r>
            <a:br>
              <a:rPr lang="es" sz="15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Sra. María José Brevis</a:t>
            </a:r>
            <a:endParaRPr/>
          </a:p>
        </p:txBody>
      </p:sp>
      <p:sp>
        <p:nvSpPr>
          <p:cNvPr id="1449" name="Google Shape;1449;p119"/>
          <p:cNvSpPr txBox="1">
            <a:spLocks noGrp="1"/>
          </p:cNvSpPr>
          <p:nvPr>
            <p:ph type="body" idx="1"/>
          </p:nvPr>
        </p:nvSpPr>
        <p:spPr>
          <a:xfrm>
            <a:off x="3712521" y="904955"/>
            <a:ext cx="4974222" cy="3559945"/>
          </a:xfrm>
          <a:prstGeom prst="rect">
            <a:avLst/>
          </a:prstGeom>
          <a:noFill/>
          <a:ln>
            <a:noFill/>
          </a:ln>
        </p:spPr>
        <p:txBody>
          <a:bodyPr spcFirstLastPara="1" wrap="square" lIns="24200" tIns="12100" rIns="24200" bIns="12100" anchor="t" anchorCtr="0">
            <a:noAutofit/>
          </a:bodyPr>
          <a:lstStyle/>
          <a:p>
            <a:pPr marL="0" marR="0" lvl="0" indent="0" algn="just" rtl="0">
              <a:lnSpc>
                <a:spcPct val="150000"/>
              </a:lnSpc>
              <a:spcBef>
                <a:spcPts val="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Las unidades que componen este departamento son:</a:t>
            </a:r>
            <a:endParaRPr/>
          </a:p>
          <a:p>
            <a:pPr marL="0" marR="0" lvl="0" indent="0" algn="just" rtl="0">
              <a:lnSpc>
                <a:spcPct val="150000"/>
              </a:lnSpc>
              <a:spcBef>
                <a:spcPts val="200"/>
              </a:spcBef>
              <a:spcAft>
                <a:spcPts val="0"/>
              </a:spcAft>
              <a:buClr>
                <a:schemeClr val="dk1"/>
              </a:buClr>
              <a:buSzPts val="800"/>
              <a:buFont typeface="Arial"/>
              <a:buNone/>
            </a:pPr>
            <a:endParaRPr sz="800" b="0"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Unidad de Acompañamiento a Víctimas de Delito.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Su objetivo es contribuir a la superación de los daños ocasionados por la vivencia de un delito, a través del contacto rápido, gratuito y oportuno con las personas afectadas, entregando atención psicológica, social y legal. Esta Unidad busca promover que las personas que han sido víctimas de delito, por medio del ejercicio de sus derechos, superen las consecuencias negativas de ser víctima de un delito y no sufran victimización secundaria. Está dirigido a personas que han sido víctimas de delitos en forma directa e indirectamente -es decir, familiares, amigos o testigos- que experimentan consecuencias negativas producto de este hecho, o de situaciones que no constituyan delito pero si hayan vulnerado sus derechos, residentes en la Comuna de Casablanca. </a:t>
            </a:r>
            <a:endParaRPr/>
          </a:p>
          <a:p>
            <a:pPr marL="0" marR="0" lvl="0" indent="0" algn="just" rtl="0">
              <a:lnSpc>
                <a:spcPct val="150000"/>
              </a:lnSpc>
              <a:spcBef>
                <a:spcPts val="200"/>
              </a:spcBef>
              <a:spcAft>
                <a:spcPts val="0"/>
              </a:spcAft>
              <a:buClr>
                <a:schemeClr val="dk1"/>
              </a:buClr>
              <a:buSzPts val="800"/>
              <a:buFont typeface="Arial"/>
              <a:buNone/>
            </a:pPr>
            <a:endParaRPr sz="800" b="1" i="0" u="none">
              <a:solidFill>
                <a:schemeClr val="dk1"/>
              </a:solidFill>
              <a:latin typeface="Arial Narrow"/>
              <a:ea typeface="Arial Narrow"/>
              <a:cs typeface="Arial Narrow"/>
              <a:sym typeface="Arial Narrow"/>
            </a:endParaRPr>
          </a:p>
          <a:p>
            <a:pPr marL="0" marR="0" lvl="0" indent="0" algn="just" rtl="0">
              <a:lnSpc>
                <a:spcPct val="15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Programa Seguridad CC_SENDA Previene.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Su objetivo es trabajar con la comunidad en la prevención del consumo y tráfico de drogas en el territorio comunal, en el marco del convenio establecido con el Servicio Nacional para la Prevención y Rehabilitación del Consumo de Drogas y Alcohol (SENDA), implementando planes y programas que posibiliten mejorar la calidad de vida de los niños, niñas y adolescentes, fortaleciendo la prevención de alcohol y otras drogas, a través de la realización de talleres, reuniones, actividades recreativas, educativas y de entretención que promuevan una vida saludable y libre de drogas. </a:t>
            </a:r>
            <a:endParaRPr/>
          </a:p>
          <a:p>
            <a:pPr marL="0" marR="0" lvl="0" indent="0" algn="just" rtl="0">
              <a:lnSpc>
                <a:spcPct val="100000"/>
              </a:lnSpc>
              <a:spcBef>
                <a:spcPts val="200"/>
              </a:spcBef>
              <a:spcAft>
                <a:spcPts val="0"/>
              </a:spcAft>
              <a:buClr>
                <a:schemeClr val="dk1"/>
              </a:buClr>
              <a:buSzPts val="800"/>
              <a:buFont typeface="Arial"/>
              <a:buNone/>
            </a:pPr>
            <a:endParaRPr sz="800" b="1" i="0" u="none">
              <a:solidFill>
                <a:schemeClr val="dk1"/>
              </a:solidFill>
              <a:latin typeface="Arial Narrow"/>
              <a:ea typeface="Arial Narrow"/>
              <a:cs typeface="Arial Narrow"/>
              <a:sym typeface="Arial Narrow"/>
            </a:endParaRPr>
          </a:p>
          <a:p>
            <a:pPr marL="0" marR="0" lvl="0" indent="0" algn="just" rtl="0">
              <a:lnSpc>
                <a:spcPct val="100000"/>
              </a:lnSpc>
              <a:spcBef>
                <a:spcPts val="200"/>
              </a:spcBef>
              <a:spcAft>
                <a:spcPts val="0"/>
              </a:spcAft>
              <a:buClr>
                <a:schemeClr val="dk1"/>
              </a:buClr>
              <a:buSzPts val="800"/>
              <a:buFont typeface="Arial"/>
              <a:buNone/>
            </a:pPr>
            <a:r>
              <a:rPr lang="es" sz="800" b="1" i="0" u="none">
                <a:solidFill>
                  <a:schemeClr val="dk1"/>
                </a:solidFill>
                <a:latin typeface="Arial Narrow"/>
                <a:ea typeface="Arial Narrow"/>
                <a:cs typeface="Arial Narrow"/>
                <a:sym typeface="Arial Narrow"/>
              </a:rPr>
              <a:t>Programa Seguridad CC_OPD Municipal. </a:t>
            </a:r>
            <a:endParaRPr/>
          </a:p>
          <a:p>
            <a:pPr marL="0" marR="0" lvl="0" indent="0" algn="just" rtl="0">
              <a:lnSpc>
                <a:spcPct val="100000"/>
              </a:lnSpc>
              <a:spcBef>
                <a:spcPts val="200"/>
              </a:spcBef>
              <a:spcAft>
                <a:spcPts val="0"/>
              </a:spcAft>
              <a:buClr>
                <a:schemeClr val="dk1"/>
              </a:buClr>
              <a:buSzPts val="800"/>
              <a:buFont typeface="Arial"/>
              <a:buNone/>
            </a:pPr>
            <a:r>
              <a:rPr lang="es" sz="800" b="0" i="0" u="none">
                <a:solidFill>
                  <a:schemeClr val="dk1"/>
                </a:solidFill>
                <a:latin typeface="Arial Narrow"/>
                <a:ea typeface="Arial Narrow"/>
                <a:cs typeface="Arial Narrow"/>
                <a:sym typeface="Arial Narrow"/>
              </a:rPr>
              <a:t>Contribuir a la misión y cumplimiento de objetivos de la OPD Casablanca y al compromiso establecido en el convenio de Colaboración entre el Municipio y SENAME para la instalación de un sistema de protección para la infancia y adolescencia en la comuna, mejorando la calidad de vida de niños, niñas y adolescentes e interrumpir vulneraciones de derecho, a través de acciones de protección directa y también a través de la realización de acciones de Promoción y Prevención de Derechos mediante la participación sustantiva de niñas, niños y adolescentes en actividades realizadas en el territorio. </a:t>
            </a:r>
            <a:endParaRPr/>
          </a:p>
        </p:txBody>
      </p:sp>
      <p:sp>
        <p:nvSpPr>
          <p:cNvPr id="1450" name="Google Shape;1450;p119"/>
          <p:cNvSpPr txBox="1">
            <a:spLocks noGrp="1"/>
          </p:cNvSpPr>
          <p:nvPr>
            <p:ph type="body" idx="1"/>
          </p:nvPr>
        </p:nvSpPr>
        <p:spPr>
          <a:xfrm>
            <a:off x="291937" y="2407317"/>
            <a:ext cx="3173405" cy="2187316"/>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r>
              <a:rPr lang="es" sz="1000" b="0" i="0" u="none">
                <a:solidFill>
                  <a:schemeClr val="dk1"/>
                </a:solidFill>
                <a:latin typeface="Calibri"/>
                <a:ea typeface="Calibri"/>
                <a:cs typeface="Calibri"/>
                <a:sym typeface="Calibri"/>
              </a:rPr>
              <a:t>Este Departamento tiene como objetivo establecer canales de intervención y captación de necesidades de la comunidad, sistematizando y derivando las inquietudes generadas, promoviendo la asociatividad entre los ciudadanos para efecto de la resolución propia de sus necesidades en materia de seguridad. Para ello deberá generar proyectos e iniciativas de intervención que permitan generar los diagnósticos necesarios para tal efecto.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Constitución 384</a:t>
            </a:r>
            <a:endParaRPr/>
          </a:p>
        </p:txBody>
      </p:sp>
      <p:sp>
        <p:nvSpPr>
          <p:cNvPr id="1451" name="Google Shape;1451;p119"/>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52" name="Google Shape;1452;p119">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53" name="Google Shape;1453;p119">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pic>
        <p:nvPicPr>
          <p:cNvPr id="1458" name="Google Shape;1458;p120"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59" name="Google Shape;1459;p120"/>
          <p:cNvSpPr txBox="1">
            <a:spLocks noGrp="1"/>
          </p:cNvSpPr>
          <p:nvPr>
            <p:ph type="title"/>
          </p:nvPr>
        </p:nvSpPr>
        <p:spPr>
          <a:xfrm>
            <a:off x="237098" y="431838"/>
            <a:ext cx="3173405" cy="987513"/>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Salud</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Sra. Giovana Silva</a:t>
            </a:r>
            <a:br>
              <a:rPr lang="es" sz="1400" b="1" i="0" u="none">
                <a:solidFill>
                  <a:srgbClr val="17375E"/>
                </a:solidFill>
                <a:latin typeface="Arial Narrow"/>
                <a:ea typeface="Arial Narrow"/>
                <a:cs typeface="Arial Narrow"/>
                <a:sym typeface="Arial Narrow"/>
              </a:rPr>
            </a:br>
            <a:endParaRPr/>
          </a:p>
        </p:txBody>
      </p:sp>
      <p:sp>
        <p:nvSpPr>
          <p:cNvPr id="1460" name="Google Shape;1460;p120"/>
          <p:cNvSpPr txBox="1">
            <a:spLocks noGrp="1"/>
          </p:cNvSpPr>
          <p:nvPr>
            <p:ph type="body" idx="1"/>
          </p:nvPr>
        </p:nvSpPr>
        <p:spPr>
          <a:xfrm>
            <a:off x="3712521" y="431838"/>
            <a:ext cx="4974222" cy="4033062"/>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al Alcalde y al Concejo en la formulación de las políticas relativas a esta área;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y ejecutar medidas tendientes a materializar acciones y programas relacionados con la salud pública;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Administrar los recursos humanos, materiales y financieros del sector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Asegurar la óptima entrega de las atenciones que otorgan los centros de salud municipal a los habitantes de la comuna;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Asumir la dirección administrativa de los establecimientos de Salud Municipal, en conformidad a las disposiciones legales vigentes;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Proveer los concursos necesarios para el normal funcionamiento de los servicios asistenciales y/o entrega de las prestaciones que correspondan;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de las normas, planes y programas impartidos por el Ministerio de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acciones que tengan relación con la salud pública que deban cumplirse por los establecimientos que administra, dentro de las normas legales vigentes;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Realizar acciones destinadas a proteger la salud de la población, de acuerdo a las normas que imparta el Servicio de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con otras unidades municipales o afines, las acciones extra programáticas que tengan relación con la promoción de la salud pública;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los factores patógenos ambientales de forma que permitan aplicar normas de prevención epidemiológica;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Elaborar y desarrollar programas de detección y tratamiento de enfermedades contagiosas, en coordinación con entidades privadas y con organismos del Ministerio de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o el alcalde le asigne. </a:t>
            </a:r>
            <a:endParaRPr/>
          </a:p>
        </p:txBody>
      </p:sp>
      <p:sp>
        <p:nvSpPr>
          <p:cNvPr id="1461" name="Google Shape;1461;p120"/>
          <p:cNvSpPr txBox="1">
            <a:spLocks noGrp="1"/>
          </p:cNvSpPr>
          <p:nvPr>
            <p:ph type="body" idx="1"/>
          </p:nvPr>
        </p:nvSpPr>
        <p:spPr>
          <a:xfrm>
            <a:off x="291937" y="1913334"/>
            <a:ext cx="3173405" cy="2681299"/>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Calle Maipú N° 27</a:t>
            </a:r>
            <a:endParaRPr/>
          </a:p>
        </p:txBody>
      </p:sp>
      <p:sp>
        <p:nvSpPr>
          <p:cNvPr id="1462" name="Google Shape;1462;p120"/>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63" name="Google Shape;1463;p120">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pic>
        <p:nvPicPr>
          <p:cNvPr id="1468" name="Google Shape;1468;p121"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69" name="Google Shape;1469;p121"/>
          <p:cNvSpPr txBox="1">
            <a:spLocks noGrp="1"/>
          </p:cNvSpPr>
          <p:nvPr>
            <p:ph type="title"/>
          </p:nvPr>
        </p:nvSpPr>
        <p:spPr>
          <a:xfrm>
            <a:off x="237098" y="328868"/>
            <a:ext cx="3173405" cy="1337701"/>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Salud</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Administración y Finanzas del Sector Salud</a:t>
            </a:r>
            <a:br>
              <a:rPr lang="es" sz="15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Encargada Sra. Juana Soto Madariaga</a:t>
            </a:r>
            <a:endParaRPr/>
          </a:p>
        </p:txBody>
      </p:sp>
      <p:sp>
        <p:nvSpPr>
          <p:cNvPr id="1470" name="Google Shape;1470;p121"/>
          <p:cNvSpPr txBox="1">
            <a:spLocks noGrp="1"/>
          </p:cNvSpPr>
          <p:nvPr>
            <p:ph type="body" idx="1"/>
          </p:nvPr>
        </p:nvSpPr>
        <p:spPr>
          <a:xfrm>
            <a:off x="3712521" y="82104"/>
            <a:ext cx="4974222" cy="438279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Llevar la contabilidad patrimonial y presupuestaria en conformidad a las normas vigentes para el sector municipal y con las instrucciones que la Contraloría General de la República imparta al respecto, emitiendo los informes requeridos;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Confeccionar el balance presupuestario y patrimonial anual del sector salud, proporcionando los estados e informes contables que se requieren;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actualizado el valor de los activos y pasivos del sector salud, como igualmente el ajuste anual por revalorizaciones y depreciaciones del mismo;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los ingresos y egresos de fondos en conformidad con las normas presupuestarias vigentes;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Mantener el registro y control de todos los documentos que den origen a obligaciones de carácter financiero con terceros;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Colaborar con la Secretaría Comuna de Planificación en la elaboración del proyecto de presupuesto anual del sector Salud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Controlar y solicitar las modificaciones pertinentes del movimiento de los fondos mensuales;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Efectuar los trámites para la obtención de los recursos financieros que se asignan al sector.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Refrendar internamente, imputando a los ítems presupuestarios que corresponda, todo egreso ordenado en las resoluciones alcaldicias, así como también imputar los Ingresos.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Custodiar los dineros en efectivo existentes en caja, y exigir las rendiciones de cuentas a quienes corresponda;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Presentar rendiciones de cuenta a las entidades, por fondos entregados y destinados a fines específicos.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Preparar informes periódicos en materia de inversiones, coordinando su acción con la Dirección de Planificación Comunal para las modificaciones, ajustes, reducciones y nuevos programas y/o proyectos que correspondan;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Formar, archivar y custodiar los expedientes de rendiciones de cuenta que deban mantenerse a disposición de la Contraloría General de la República.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Toda otra función que le encomiende la ley, su superior jerárquico y/o el Sr. Alcalde. </a:t>
            </a:r>
            <a:endParaRPr/>
          </a:p>
        </p:txBody>
      </p:sp>
      <p:sp>
        <p:nvSpPr>
          <p:cNvPr id="1471" name="Google Shape;1471;p121"/>
          <p:cNvSpPr txBox="1">
            <a:spLocks noGrp="1"/>
          </p:cNvSpPr>
          <p:nvPr>
            <p:ph type="body" idx="1"/>
          </p:nvPr>
        </p:nvSpPr>
        <p:spPr>
          <a:xfrm>
            <a:off x="291937" y="1748673"/>
            <a:ext cx="3173405" cy="284596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Del Departamento de Administración y Finanzas del Sector de Salud dependerán las siguientes áreas de trabajo: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a:t>
            </a:r>
            <a:r>
              <a:rPr lang="es" sz="1100" b="0" i="0" u="none">
                <a:solidFill>
                  <a:schemeClr val="dk1"/>
                </a:solidFill>
                <a:latin typeface="Calibri"/>
                <a:ea typeface="Calibri"/>
                <a:cs typeface="Calibri"/>
                <a:sym typeface="Calibri"/>
              </a:rPr>
              <a:t>Gestión no clínica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Administración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Remuneraciones y Personal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Farmacia comunal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Adquisiciones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Recurso Humano Auxiliar Servicios, Administrativo, Técnicos Administrativo Nivel superior, estafeta </a:t>
            </a:r>
            <a:endParaRPr/>
          </a:p>
          <a:p>
            <a:pPr marL="0" lvl="0" indent="0" algn="l" rtl="0">
              <a:lnSpc>
                <a:spcPct val="100000"/>
              </a:lnSpc>
              <a:spcBef>
                <a:spcPts val="200"/>
              </a:spcBef>
              <a:spcAft>
                <a:spcPts val="0"/>
              </a:spcAft>
              <a:buClr>
                <a:schemeClr val="dk1"/>
              </a:buClr>
              <a:buSzPts val="1100"/>
              <a:buNone/>
            </a:pPr>
            <a:r>
              <a:rPr lang="es" sz="1100" b="0" i="0" u="none">
                <a:solidFill>
                  <a:schemeClr val="dk1"/>
                </a:solidFill>
                <a:latin typeface="Calibri"/>
                <a:ea typeface="Calibri"/>
                <a:cs typeface="Calibri"/>
                <a:sym typeface="Calibri"/>
              </a:rPr>
              <a:t>• Directores o encargados Técnicos Programas </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Calle Maipú N° 27 </a:t>
            </a:r>
            <a:endParaRPr/>
          </a:p>
        </p:txBody>
      </p:sp>
      <p:sp>
        <p:nvSpPr>
          <p:cNvPr id="1472" name="Google Shape;1472;p121"/>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73" name="Google Shape;1473;p121">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74" name="Google Shape;1474;p121">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pic>
        <p:nvPicPr>
          <p:cNvPr id="1479" name="Google Shape;1479;p122"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80" name="Google Shape;1480;p122"/>
          <p:cNvSpPr txBox="1">
            <a:spLocks noGrp="1"/>
          </p:cNvSpPr>
          <p:nvPr>
            <p:ph type="title"/>
          </p:nvPr>
        </p:nvSpPr>
        <p:spPr>
          <a:xfrm>
            <a:off x="237098" y="431838"/>
            <a:ext cx="3173405" cy="911760"/>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Salud</a:t>
            </a:r>
            <a:br>
              <a:rPr lang="es" sz="2400" b="1" i="0" u="none">
                <a:solidFill>
                  <a:srgbClr val="17375E"/>
                </a:solidFill>
                <a:latin typeface="Arial Narrow"/>
                <a:ea typeface="Arial Narrow"/>
                <a:cs typeface="Arial Narrow"/>
                <a:sym typeface="Arial Narrow"/>
              </a:rPr>
            </a:br>
            <a:r>
              <a:rPr lang="es" sz="1500" b="1" i="0" u="none">
                <a:solidFill>
                  <a:srgbClr val="17375E"/>
                </a:solidFill>
                <a:latin typeface="Arial Narrow"/>
                <a:ea typeface="Arial Narrow"/>
                <a:cs typeface="Arial Narrow"/>
                <a:sym typeface="Arial Narrow"/>
              </a:rPr>
              <a:t>Departamento de Asesoría Técnica</a:t>
            </a:r>
            <a:br>
              <a:rPr lang="es" sz="1500" b="1" i="0" u="none">
                <a:solidFill>
                  <a:srgbClr val="17375E"/>
                </a:solidFill>
                <a:latin typeface="Arial Narrow"/>
                <a:ea typeface="Arial Narrow"/>
                <a:cs typeface="Arial Narrow"/>
                <a:sym typeface="Arial Narrow"/>
              </a:rPr>
            </a:br>
            <a:endParaRPr/>
          </a:p>
        </p:txBody>
      </p:sp>
      <p:sp>
        <p:nvSpPr>
          <p:cNvPr id="1481" name="Google Shape;1481;p122"/>
          <p:cNvSpPr txBox="1">
            <a:spLocks noGrp="1"/>
          </p:cNvSpPr>
          <p:nvPr>
            <p:ph type="body" idx="1"/>
          </p:nvPr>
        </p:nvSpPr>
        <p:spPr>
          <a:xfrm>
            <a:off x="3712521" y="-113550"/>
            <a:ext cx="4974300" cy="4650000"/>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700"/>
              <a:buFont typeface="Calibri"/>
              <a:buNone/>
            </a:pPr>
            <a:endParaRPr sz="700" b="0" i="0" u="none">
              <a:solidFill>
                <a:schemeClr val="dk1"/>
              </a:solidFill>
              <a:latin typeface="Arial Narrow"/>
              <a:ea typeface="Arial Narrow"/>
              <a:cs typeface="Arial Narrow"/>
              <a:sym typeface="Arial Narrow"/>
            </a:endParaRPr>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Liderar el equipo de trabajo de las Postas de Salud Rural y Profesionales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Dar cuenta en forma periódica y oportuna del quehacer del equipo a su superior jerárquico.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una comunicación directa y periódica con el equipo de sector, con reuniones mensuales entre Postas de Salud Rural y trimestrales en conjunto con Equipo de Salud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Sugerir y colaborar en la adecuación de normas técnicas necesarias para la óptima gestión clínica, de acuerdo a realidad de las Postas de Salud Rural.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Participar en la elaboración y aplicación de pautas de evaluación de calidad de la atención, otorgada por el equipo de cabecera.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Responsabilizarse por que el equipo esté permanentemente actualizado en normas e instrucciones que se impartan.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Proponer y coordinar planes de contingencia frente a situaciones de demanda que sobrepasen la oferta disponible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cumplimiento de actividades integrales y GES por el Equipo y horarios de funcionamiento de la PSR.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Mantener actualizado el diagnóstico de salud de la población usuaria de los centros de salud de dependencia municipal.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Liderar el proceso de programación de las PSR, en el marco del modelo de atención integral con enfoque familiar y comunitario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Elaborar y ejecutar el Plan de Salud Comunal con la colaboración de todo el equipo de salud municipal.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Ejecutar actividades de promoción y prevención de salud comunitaria.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Conocer y participar en el cumplimiento de las metas de gestión del equipo de salud municipal.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Participar en la elaboración y análisis del Diagnóstico Local de Salud.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Participar en la elaboración y análisis de flujogramas y protocolos locales.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Velar por la correcta entrega de registros estadísticos de las actividades realizadas por prestaciones PSR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Efectuar supervisiones y seguimientos en atenciones en Ficha Clínica, cartolas, recetas, órdenes de exámenes, SIC Y OA entre otros, en forma ordenada y completa, asegurando cumplimiento de privacidad y seguridad de acuerdo a ley de derechos y deberes del paciente.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Liderar procesos en que los pacientes que requieran atención secundaria o terciaria, manteniéndose actualizado sobre flujogramas de derivación.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Encargarse del proceso de exámenes de las PSR en toda su logística.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Ejecutar los Convenios que haya suscrito el municipio con el Servicio de Salud u otra entidad, especialmente en su seguimiento y evaluación.</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Coordinar con los Encargados de Programas de salud por ciclo vital del centro de salud en las diferentes etapas del proceso de atención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Liderar Seguimientos y evaluaciones en registro Tarjetones Familiares con sus planes de intervenciones con sus riesgos con profesional a cargo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Supervisar SOME con la finalidad de garantizar el cumplimiento de las agendas de atención a pacientes.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Evaluar y monitorear los programas en ejecución e informarlo a quien corresponda. </a:t>
            </a:r>
            <a:endParaRPr sz="2800"/>
          </a:p>
          <a:p>
            <a:pPr marL="241300" marR="0" lvl="0" indent="-241300" algn="l" rtl="0">
              <a:lnSpc>
                <a:spcPct val="100000"/>
              </a:lnSpc>
              <a:spcBef>
                <a:spcPts val="100"/>
              </a:spcBef>
              <a:spcAft>
                <a:spcPts val="0"/>
              </a:spcAft>
              <a:buClr>
                <a:schemeClr val="dk1"/>
              </a:buClr>
              <a:buSzPts val="800"/>
              <a:buFont typeface="Calibri"/>
              <a:buAutoNum type="alphaLcParenR"/>
            </a:pPr>
            <a:r>
              <a:rPr lang="es" sz="800" b="0" i="0" u="none">
                <a:solidFill>
                  <a:schemeClr val="dk1"/>
                </a:solidFill>
                <a:latin typeface="Arial Narrow"/>
                <a:ea typeface="Arial Narrow"/>
                <a:cs typeface="Arial Narrow"/>
                <a:sym typeface="Arial Narrow"/>
              </a:rPr>
              <a:t>Cualquier otra función o tarea que le encomiende la ley, su superior jerárquico o el alcalde.</a:t>
            </a:r>
            <a:endParaRPr sz="2800"/>
          </a:p>
        </p:txBody>
      </p:sp>
      <p:sp>
        <p:nvSpPr>
          <p:cNvPr id="1482" name="Google Shape;1482;p122"/>
          <p:cNvSpPr txBox="1">
            <a:spLocks noGrp="1"/>
          </p:cNvSpPr>
          <p:nvPr>
            <p:ph type="body" idx="1"/>
          </p:nvPr>
        </p:nvSpPr>
        <p:spPr>
          <a:xfrm>
            <a:off x="291937" y="1748673"/>
            <a:ext cx="3173405" cy="2845960"/>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200"/>
              <a:buNone/>
            </a:pPr>
            <a:r>
              <a:rPr lang="es" sz="1200" b="0" i="0" u="none">
                <a:solidFill>
                  <a:schemeClr val="dk1"/>
                </a:solidFill>
                <a:latin typeface="Calibri"/>
                <a:ea typeface="Calibri"/>
                <a:cs typeface="Calibri"/>
                <a:sym typeface="Calibri"/>
              </a:rPr>
              <a:t>Del Departamento de Asesoría Técnica del Sector de Salud dependerán las siguientes áreas de trabajo: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Posta de Salud Rural Quintay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Posta de salud Rural de Las Dichas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Posta de Salud Rural de Los Maitenes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Posta de Salud Rural de Lagunillas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Estación Médico Rural El Batro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Programas Ministeriales y Convenios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Gestión Clínica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Estadísticas </a:t>
            </a:r>
            <a:endParaRPr/>
          </a:p>
          <a:p>
            <a:pPr marL="0" lvl="0" indent="0" algn="l" rtl="0">
              <a:lnSpc>
                <a:spcPct val="100000"/>
              </a:lnSpc>
              <a:spcBef>
                <a:spcPts val="200"/>
              </a:spcBef>
              <a:spcAft>
                <a:spcPts val="0"/>
              </a:spcAft>
              <a:buClr>
                <a:schemeClr val="dk1"/>
              </a:buClr>
              <a:buSzPts val="1200"/>
              <a:buNone/>
            </a:pPr>
            <a:r>
              <a:rPr lang="es" sz="1200" b="0" i="0" u="none">
                <a:solidFill>
                  <a:schemeClr val="dk1"/>
                </a:solidFill>
                <a:latin typeface="Calibri"/>
                <a:ea typeface="Calibri"/>
                <a:cs typeface="Calibri"/>
                <a:sym typeface="Calibri"/>
              </a:rPr>
              <a:t>• Farmacia de las Postas de Salud Rural</a:t>
            </a:r>
            <a:endParaRPr/>
          </a:p>
          <a:p>
            <a:pPr marL="0" lvl="0" indent="0" algn="l" rtl="0">
              <a:lnSpc>
                <a:spcPct val="100000"/>
              </a:lnSpc>
              <a:spcBef>
                <a:spcPts val="20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Calle Maipú N° 27</a:t>
            </a:r>
            <a:endParaRPr/>
          </a:p>
        </p:txBody>
      </p:sp>
      <p:sp>
        <p:nvSpPr>
          <p:cNvPr id="1483" name="Google Shape;1483;p122"/>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84" name="Google Shape;1484;p122">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85" name="Google Shape;1485;p122">
            <a:hlinkClick r:id="rId5"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pic>
        <p:nvPicPr>
          <p:cNvPr id="1490" name="Google Shape;1490;p123" descr="fondo6PPT.jpg"/>
          <p:cNvPicPr preferRelativeResize="0"/>
          <p:nvPr/>
        </p:nvPicPr>
        <p:blipFill rotWithShape="1">
          <a:blip r:embed="rId3">
            <a:alphaModFix/>
          </a:blip>
          <a:srcRect/>
          <a:stretch/>
        </p:blipFill>
        <p:spPr>
          <a:xfrm>
            <a:off x="109275" y="692665"/>
            <a:ext cx="9034728" cy="4307043"/>
          </a:xfrm>
          <a:prstGeom prst="rect">
            <a:avLst/>
          </a:prstGeom>
          <a:noFill/>
          <a:ln>
            <a:noFill/>
          </a:ln>
        </p:spPr>
      </p:pic>
      <p:sp>
        <p:nvSpPr>
          <p:cNvPr id="1491" name="Google Shape;1491;p123"/>
          <p:cNvSpPr txBox="1">
            <a:spLocks noGrp="1"/>
          </p:cNvSpPr>
          <p:nvPr>
            <p:ph type="title"/>
          </p:nvPr>
        </p:nvSpPr>
        <p:spPr>
          <a:xfrm>
            <a:off x="237098" y="431838"/>
            <a:ext cx="3173405" cy="1378526"/>
          </a:xfrm>
          <a:prstGeom prst="rect">
            <a:avLst/>
          </a:prstGeom>
          <a:noFill/>
          <a:ln>
            <a:noFill/>
          </a:ln>
        </p:spPr>
        <p:txBody>
          <a:bodyPr spcFirstLastPara="1" wrap="square" lIns="24200" tIns="12100" rIns="24200" bIns="12100" anchor="b" anchorCtr="0">
            <a:noAutofit/>
          </a:bodyPr>
          <a:lstStyle/>
          <a:p>
            <a:pPr marL="0" lvl="0" indent="0" algn="l" rtl="0">
              <a:lnSpc>
                <a:spcPct val="100000"/>
              </a:lnSpc>
              <a:spcBef>
                <a:spcPts val="0"/>
              </a:spcBef>
              <a:spcAft>
                <a:spcPts val="0"/>
              </a:spcAft>
              <a:buClr>
                <a:srgbClr val="17375E"/>
              </a:buClr>
              <a:buSzPts val="2400"/>
              <a:buFont typeface="Arial Narrow"/>
              <a:buNone/>
            </a:pPr>
            <a:r>
              <a:rPr lang="es" sz="2400" b="1" i="0" u="none">
                <a:solidFill>
                  <a:srgbClr val="17375E"/>
                </a:solidFill>
                <a:latin typeface="Arial Narrow"/>
                <a:ea typeface="Arial Narrow"/>
                <a:cs typeface="Arial Narrow"/>
                <a:sym typeface="Arial Narrow"/>
              </a:rPr>
              <a:t>Dirección de Administración de Educación Municipal</a:t>
            </a:r>
            <a:br>
              <a:rPr lang="es" sz="2400" b="1" i="0" u="none">
                <a:solidFill>
                  <a:srgbClr val="17375E"/>
                </a:solidFill>
                <a:latin typeface="Arial Narrow"/>
                <a:ea typeface="Arial Narrow"/>
                <a:cs typeface="Arial Narrow"/>
                <a:sym typeface="Arial Narrow"/>
              </a:rPr>
            </a:br>
            <a:r>
              <a:rPr lang="es" sz="1400" b="1" i="0" u="none">
                <a:solidFill>
                  <a:srgbClr val="17375E"/>
                </a:solidFill>
                <a:latin typeface="Arial Narrow"/>
                <a:ea typeface="Arial Narrow"/>
                <a:cs typeface="Arial Narrow"/>
                <a:sym typeface="Arial Narrow"/>
              </a:rPr>
              <a:t>Directora Sra. Paola Contreras Miranda</a:t>
            </a:r>
            <a:endParaRPr/>
          </a:p>
        </p:txBody>
      </p:sp>
      <p:sp>
        <p:nvSpPr>
          <p:cNvPr id="1492" name="Google Shape;1492;p123"/>
          <p:cNvSpPr txBox="1">
            <a:spLocks noGrp="1"/>
          </p:cNvSpPr>
          <p:nvPr>
            <p:ph type="body" idx="1"/>
          </p:nvPr>
        </p:nvSpPr>
        <p:spPr>
          <a:xfrm>
            <a:off x="3712521" y="82104"/>
            <a:ext cx="4974222" cy="4382797"/>
          </a:xfrm>
          <a:prstGeom prst="rect">
            <a:avLst/>
          </a:prstGeom>
          <a:noFill/>
          <a:ln>
            <a:noFill/>
          </a:ln>
        </p:spPr>
        <p:txBody>
          <a:bodyPr spcFirstLastPara="1" wrap="square" lIns="24200" tIns="12100" rIns="24200" bIns="12100" anchor="t" anchorCtr="0">
            <a:noAutofit/>
          </a:bodyPr>
          <a:lstStyle/>
          <a:p>
            <a:pPr marL="241300" marR="0" lvl="0" indent="-190500" algn="l" rtl="0">
              <a:lnSpc>
                <a:spcPct val="100000"/>
              </a:lnSpc>
              <a:spcBef>
                <a:spcPts val="0"/>
              </a:spcBef>
              <a:spcAft>
                <a:spcPts val="0"/>
              </a:spcAft>
              <a:buClr>
                <a:schemeClr val="dk1"/>
              </a:buClr>
              <a:buSzPts val="900"/>
              <a:buFont typeface="Calibri"/>
              <a:buNone/>
            </a:pPr>
            <a:endParaRPr sz="900" b="0" i="0" u="none">
              <a:solidFill>
                <a:schemeClr val="dk1"/>
              </a:solidFill>
              <a:latin typeface="Arial Narrow"/>
              <a:ea typeface="Arial Narrow"/>
              <a:cs typeface="Arial Narrow"/>
              <a:sym typeface="Arial Narrow"/>
            </a:endParaRPr>
          </a:p>
          <a:p>
            <a:pPr marL="241300" marR="0" lvl="0" indent="-241300" algn="l" rtl="0">
              <a:lnSpc>
                <a:spcPct val="100000"/>
              </a:lnSpc>
              <a:spcBef>
                <a:spcPts val="200"/>
              </a:spcBef>
              <a:spcAft>
                <a:spcPts val="0"/>
              </a:spcAft>
              <a:buClr>
                <a:schemeClr val="dk1"/>
              </a:buClr>
              <a:buSzPts val="900"/>
              <a:buFont typeface="Arial"/>
              <a:buNone/>
            </a:pPr>
            <a:r>
              <a:rPr lang="es" sz="900" b="0" i="0" u="none">
                <a:solidFill>
                  <a:schemeClr val="dk1"/>
                </a:solidFill>
                <a:latin typeface="Arial Narrow"/>
                <a:ea typeface="Arial Narrow"/>
                <a:cs typeface="Arial Narrow"/>
                <a:sym typeface="Arial Narrow"/>
              </a:rPr>
              <a:t>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Asesorar al Alcalde y al Concejo en la formulación de las políticas relativas a ésta área;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Proponer y ejecutar medidas tendientes a materializar acciones y programas relacionados con la educación;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Administrar los recursos humanos, materiales y financieros, en coordinación con la Dirección de Administración y finanzas;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Procurar las condiciones óptimas para el desarrollo del proceso educativo en los establecimientos de enseñanza a cargo de la municipalidad;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Asumir la dirección administrativa de los establecimientos de Educación Municipal, en conformidad con las disposiciones legales pertinentes;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Proveer los recursos humanos, financieros y materiales necesarios para el normal desarrollo de las actividades educativas;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programar y desarrollar cursos de capacitación para el personal docente y no docente de los servicios educacionales;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Velar por el cumplimiento de los programas y normas técnico-pedagógicas emanadas del Ministerio de Educación, en los Establecimientos Educacionales Municipales;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Coordinar, con organismos públicos y privados la elaboración y ejecución de programas artísticos, culturales, deportivos extraescolares de la comuna.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la participación de los padres y apoderados en actividades artísticas, culturales, deportivas y recreativas que causen un beneficio en la educación formal y no formal de los estudiantes de la comuna;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Promover el desarrollo de las artes, cultura, deporte y recreación de los alumnos, padres, apoderados y comunidad en general; </a:t>
            </a:r>
            <a:endParaRPr/>
          </a:p>
          <a:p>
            <a:pPr marL="241300" marR="0" lvl="0" indent="-247650" algn="l" rtl="0">
              <a:lnSpc>
                <a:spcPct val="100000"/>
              </a:lnSpc>
              <a:spcBef>
                <a:spcPts val="200"/>
              </a:spcBef>
              <a:spcAft>
                <a:spcPts val="0"/>
              </a:spcAft>
              <a:buClr>
                <a:schemeClr val="dk1"/>
              </a:buClr>
              <a:buSzPts val="900"/>
              <a:buFont typeface="Calibri"/>
              <a:buAutoNum type="alphaLcParenR"/>
            </a:pPr>
            <a:r>
              <a:rPr lang="es" sz="900" b="0" i="0" u="none">
                <a:solidFill>
                  <a:schemeClr val="dk1"/>
                </a:solidFill>
                <a:latin typeface="Arial Narrow"/>
                <a:ea typeface="Arial Narrow"/>
                <a:cs typeface="Arial Narrow"/>
                <a:sym typeface="Arial Narrow"/>
              </a:rPr>
              <a:t>Cualquier otra función que la ley o el alcalde le asigne. </a:t>
            </a:r>
            <a:endParaRPr/>
          </a:p>
        </p:txBody>
      </p:sp>
      <p:sp>
        <p:nvSpPr>
          <p:cNvPr id="1493" name="Google Shape;1493;p123"/>
          <p:cNvSpPr txBox="1">
            <a:spLocks noGrp="1"/>
          </p:cNvSpPr>
          <p:nvPr>
            <p:ph type="body" idx="1"/>
          </p:nvPr>
        </p:nvSpPr>
        <p:spPr>
          <a:xfrm>
            <a:off x="291937" y="1913334"/>
            <a:ext cx="3173405" cy="2681299"/>
          </a:xfrm>
          <a:prstGeom prst="rect">
            <a:avLst/>
          </a:prstGeom>
          <a:noFill/>
          <a:ln>
            <a:noFill/>
          </a:ln>
        </p:spPr>
        <p:txBody>
          <a:bodyPr spcFirstLastPara="1" wrap="square" lIns="24200" tIns="12100" rIns="24200" bIns="12100" anchor="t" anchorCtr="0">
            <a:noAutofit/>
          </a:bodyPr>
          <a:lstStyle/>
          <a:p>
            <a:pPr marL="0" lvl="0" indent="0" algn="l" rtl="0">
              <a:lnSpc>
                <a:spcPct val="100000"/>
              </a:lnSpc>
              <a:spcBef>
                <a:spcPts val="0"/>
              </a:spcBef>
              <a:spcAft>
                <a:spcPts val="0"/>
              </a:spcAft>
              <a:buClr>
                <a:schemeClr val="dk1"/>
              </a:buClr>
              <a:buSzPts val="1000"/>
              <a:buNone/>
            </a:pPr>
            <a:endParaRPr sz="1000" b="0" i="0" u="none">
              <a:solidFill>
                <a:schemeClr val="dk1"/>
              </a:solidFill>
              <a:latin typeface="Arial Narrow"/>
              <a:ea typeface="Arial Narrow"/>
              <a:cs typeface="Arial Narrow"/>
              <a:sym typeface="Arial Narrow"/>
            </a:endParaRPr>
          </a:p>
          <a:p>
            <a:pPr marL="0" lvl="0" indent="0" algn="l" rtl="0">
              <a:lnSpc>
                <a:spcPct val="100000"/>
              </a:lnSpc>
              <a:spcBef>
                <a:spcPts val="200"/>
              </a:spcBef>
              <a:spcAft>
                <a:spcPts val="0"/>
              </a:spcAft>
              <a:buClr>
                <a:schemeClr val="dk1"/>
              </a:buClr>
              <a:buSzPts val="1000"/>
              <a:buNone/>
            </a:pPr>
            <a:r>
              <a:rPr lang="es" sz="1000" b="0" i="0" u="none">
                <a:solidFill>
                  <a:schemeClr val="dk1"/>
                </a:solidFill>
                <a:latin typeface="Arial Narrow"/>
                <a:ea typeface="Arial Narrow"/>
                <a:cs typeface="Arial Narrow"/>
                <a:sym typeface="Arial Narrow"/>
              </a:rPr>
              <a:t>Ubicados en Avenida Portales N° 449</a:t>
            </a:r>
            <a:endParaRPr/>
          </a:p>
        </p:txBody>
      </p:sp>
      <p:sp>
        <p:nvSpPr>
          <p:cNvPr id="1494" name="Google Shape;1494;p123"/>
          <p:cNvSpPr/>
          <p:nvPr/>
        </p:nvSpPr>
        <p:spPr>
          <a:xfrm rot="-5613415">
            <a:off x="7656959" y="4697434"/>
            <a:ext cx="221250" cy="198113"/>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
        <p:nvSpPr>
          <p:cNvPr id="1495" name="Google Shape;1495;p123">
            <a:hlinkClick r:id="rId4" action="ppaction://hlinksldjump"/>
          </p:cNvPr>
          <p:cNvSpPr/>
          <p:nvPr/>
        </p:nvSpPr>
        <p:spPr>
          <a:xfrm rot="-5614580">
            <a:off x="7656881" y="4697462"/>
            <a:ext cx="221231" cy="198015"/>
          </a:xfrm>
          <a:prstGeom prst="curvedUpArrow">
            <a:avLst>
              <a:gd name="adj1" fmla="val 10800"/>
              <a:gd name="adj2" fmla="val 18900"/>
              <a:gd name="adj3" fmla="val 5367"/>
            </a:avLst>
          </a:prstGeom>
          <a:solidFill>
            <a:schemeClr val="lt1"/>
          </a:solidFill>
          <a:ln w="25400" cap="flat" cmpd="sng">
            <a:solidFill>
              <a:schemeClr val="lt1"/>
            </a:solidFill>
            <a:prstDash val="solid"/>
            <a:miter lim="800000"/>
            <a:headEnd type="none" w="sm" len="sm"/>
            <a:tailEnd type="none" w="sm" len="sm"/>
          </a:ln>
        </p:spPr>
        <p:txBody>
          <a:bodyPr spcFirstLastPara="1" wrap="square" lIns="24200" tIns="12100" rIns="24200" bIns="12100" anchor="ctr" anchorCtr="0">
            <a:noAutofit/>
          </a:bodyPr>
          <a:lstStyle/>
          <a:p>
            <a:pPr marL="0" marR="0" lvl="0" indent="0" algn="l" rtl="0">
              <a:lnSpc>
                <a:spcPct val="100000"/>
              </a:lnSpc>
              <a:spcBef>
                <a:spcPts val="0"/>
              </a:spcBef>
              <a:spcAft>
                <a:spcPts val="0"/>
              </a:spcAft>
              <a:buNone/>
            </a:pPr>
            <a:endParaRPr sz="5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21179</Words>
  <Application>Microsoft Office PowerPoint</Application>
  <PresentationFormat>Presentación en pantalla (16:9)</PresentationFormat>
  <Paragraphs>2058</Paragraphs>
  <Slides>126</Slides>
  <Notes>126</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126</vt:i4>
      </vt:variant>
    </vt:vector>
  </HeadingPairs>
  <TitlesOfParts>
    <vt:vector size="131" baseType="lpstr">
      <vt:lpstr>Calibri</vt:lpstr>
      <vt:lpstr>Arial Narrow</vt:lpstr>
      <vt:lpstr>Arial</vt:lpstr>
      <vt:lpstr>Simple Light</vt:lpstr>
      <vt:lpstr>Tema de Office</vt:lpstr>
      <vt:lpstr>Organigrama I. Municipalidad de Casablanca</vt:lpstr>
      <vt:lpstr>Alcalde Sr. Francisco Riquelme López Asume sus funciones a partir del 01 de julio de 2021</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Organigrama I. Municipalidad de Casablanca</vt:lpstr>
      <vt:lpstr>Administración Municipal Administrador Municipal Sr. Javier Ilabaca Barraza</vt:lpstr>
      <vt:lpstr>Secretaría Municipal Secretario Municipal  Sr. Leonel Bustamante González</vt:lpstr>
      <vt:lpstr>Secretaría Municipal Oficina de Partes y Archivo Encargada Sra. María Ignacia Silva Nuñez</vt:lpstr>
      <vt:lpstr>Secretaría Municipal Oficina de Registro de Personas Jurídicas sin Fines de Lucro Encargada Srta. Joliette Romero Aguilera</vt:lpstr>
      <vt:lpstr>Secretaría Municipal Oficina de Secretaria Alcaldía Srta. Pamela Zúñiga Reyes</vt:lpstr>
      <vt:lpstr>Secretaría Municipal Oficina de Informaciones Reclamos y Sugerencias (OIRS) Encargada  Sra. María Ignacia Silva Nuñez</vt:lpstr>
      <vt:lpstr>Secretaría Municipal Oficina de Transparencia Encargada  Srta. Laura Pulgar Aranda</vt:lpstr>
      <vt:lpstr>Dirección de Control Directora Sra. Marjorie Choupay Nuñez</vt:lpstr>
      <vt:lpstr>Dirección de Control Departamento de Control Encargado  Sra. Luz Aros Rojas</vt:lpstr>
      <vt:lpstr>Dirección de Control Departamento de Auditoría Encargado  Sr. Cristian Negrete Lantaño</vt:lpstr>
      <vt:lpstr>Dirección de Asesoría Jurídica Director Sr. Juan Pablo Lefimil Toro</vt:lpstr>
      <vt:lpstr>Dirección de Asesoría Jurídica Departamento de Asesoría Jurídica Encargado Sr. Juan Pablo Lefimil</vt:lpstr>
      <vt:lpstr>Dirección de Asesoría Jurídica Departamento de Fiscalía  Encargado  Sr. Juan Pablo Lefimil</vt:lpstr>
      <vt:lpstr>Dirección de Asesoría Jurídica Departamento de Tramitación Judicial Encargado  Sr. Juan Pablo Lefimil</vt:lpstr>
      <vt:lpstr>Secretaría Comunal de Planificación Directora Sra. Elizabeth Villalobos Peña</vt:lpstr>
      <vt:lpstr>Secretaría Comunal de Planificación Oficina de Asesorías Urbanas Encargado Sr. Franco Marzal Díaz </vt:lpstr>
      <vt:lpstr>Secretaría Comunal de Planificación Oficina de Evaluación de Proyectos Encargado Sr. Felipe Nuñez Cheuque</vt:lpstr>
      <vt:lpstr>Secretaría Comunal de Planificación Oficina de Estadísticas y Soporte Técnico Encargado Sr. Luis Basualto Pacheco</vt:lpstr>
      <vt:lpstr>Secretaría Comunal de Planificación Oficina Tecnologías de la Información y la Comunicación Encargado Sr. Alexeis Bustamente González</vt:lpstr>
      <vt:lpstr>Dirección Desarrollo Comunitario Directora Sra. Karla Araya Ortiz</vt:lpstr>
      <vt:lpstr>Dirección Desarrollo Comunitario Oficina de Delegación Municipal </vt:lpstr>
      <vt:lpstr>Dirección Desarrollo Comunitario Departamento de Organización y Participación Vecinal Encargada Sra. Paulina Martin Pacheco</vt:lpstr>
      <vt:lpstr>Dirección Desarrollo Comunitario Oficina de Organizaciones Comunitarias Encargada Sra. Paulina Martin Pacheco</vt:lpstr>
      <vt:lpstr>Dirección Desarrollo Comunitario Oficina de Deportes y Recreación Encargada  Sra. Paulina Vera</vt:lpstr>
      <vt:lpstr>Dirección Desarrollo Comunitario Departamento de Desarrollo de Personas Encargada  Sra. Karla Araya Ortiz</vt:lpstr>
      <vt:lpstr>Dirección Desarrollo Comunitario Oficina de Inclusión y No Discriminación Encargada  Sra. Karla Araya Ortiz</vt:lpstr>
      <vt:lpstr>Dirección Desarrollo Comunitario Oficina de la Juventud Encargada  Sra. Karla Araya Ortiz</vt:lpstr>
      <vt:lpstr>Dirección Desarrollo Comunitario Oficina del Adulto Mayor Encargada  Sra. Karla Araya Ortiz</vt:lpstr>
      <vt:lpstr>Dirección Desarrollo Comunitario Oficina de la Mujer y Equidad de Género Encargada  Sra. Karla Araya Ortiz</vt:lpstr>
      <vt:lpstr>Dirección Desarrollo Comunitario Oficina de la Discapacidad-CCR Encargada  Sra. Karla Araya Ortiz</vt:lpstr>
      <vt:lpstr>Dirección Desarrollo Comunitario Oficina de la Diversidad Funcional y Discapacidad Encargada  Sra. Karla Araya Ortiz</vt:lpstr>
      <vt:lpstr>Dirección Desarrollo Comunitario Departamento de Desarrollo y Promoción Social Encargada  Sra. Paulina Martin Pacheco</vt:lpstr>
      <vt:lpstr>Dirección Desarrollo Comunitario Oficina de Servicio Social Encargada  Sra. Paulina Martin Pacheco</vt:lpstr>
      <vt:lpstr>Dirección Desarrollo Comunitario Oficina de Programas, Subsidios y Becas Encargada  Sra. Paulina Martin Pacheco</vt:lpstr>
      <vt:lpstr>Dirección Desarrollo Comunitario Oficina de Gestión Habitacional Encargada  Sra. Karla Araya Ortiz</vt:lpstr>
      <vt:lpstr>Dirección Desarrollo Comunitario Departamento de Desarrollo Productivo Encargado  Sr. Patricio Marín Moreno </vt:lpstr>
      <vt:lpstr>Dirección Desarrollo Comunitario Oficina de Intermediación Laboral (OMIL) Encargado Sr. Patricio Marín Moreno</vt:lpstr>
      <vt:lpstr>Dirección Desarrollo Comunitario Oficina del Programa de Desarrollo Local (PRODESAL) Encargado Sr. Patricio Marín Moreno </vt:lpstr>
      <vt:lpstr>Dirección Desarrollo Comunitario Oficina de Fomento Productivo Encargado Sr. Patricio Marín Moreno </vt:lpstr>
      <vt:lpstr>Dirección Administración y Finanzas Directora Sra. María Teresa Salinas Vegas  </vt:lpstr>
      <vt:lpstr>Dirección Administración y Finanzas Departamento de Contabilidad y Presupuesto Encargada Sr. Mauricio Basualto Rojas</vt:lpstr>
      <vt:lpstr>Dirección Administración y Finanzas Oficina de Contabilidad Encargada Sra. Noelia Zúñiga Reyes</vt:lpstr>
      <vt:lpstr>Dirección Administración y Finanzas Oficina de Presupuesto Encargada Sra. María José Aguirre</vt:lpstr>
      <vt:lpstr>Dirección Administración y Finanzas Oficina de Contabilidad y Presupuesto del Sector Salud Encargada Sra. Juana Soto Madariaga</vt:lpstr>
      <vt:lpstr>Dirección Administración y Finanzas Oficina de Contabilidad y Presupuesto del Sector Educación Encargado Sr. Jaime Hidalgo</vt:lpstr>
      <vt:lpstr>Dirección Administración y Finanzas Departamento de Tesorería Municipal Encargado Sr. Manuel Jesús Venegas Albillar</vt:lpstr>
      <vt:lpstr>Dirección Administración y Finanzas Oficina de Cobranzas Encargado Sr. Manuel Jesús Venegas Albillar</vt:lpstr>
      <vt:lpstr>Dirección Administración y Finanzas Oficina Caja Encargado Sr. Manuel Jesús Venegas Albillar</vt:lpstr>
      <vt:lpstr>Dirección Administración y Finanzas Departamento de Adquisiciones Encargada Sra. Patricia Cabrera Ilabaca</vt:lpstr>
      <vt:lpstr>Dirección Administración y Finanzas Oficina de Inventario Encargada Sra. María Fernanda Silva Meza</vt:lpstr>
      <vt:lpstr>Dirección Administración y Finanzas Departamento de Rentas y Patentes Encargada Sra. María Angélica Aballay Tapia</vt:lpstr>
      <vt:lpstr>Dirección Administración y Finanzas Oficina de Inspección y Fiscalización Encargada Sra. María Angélica Aballay Tapia</vt:lpstr>
      <vt:lpstr>Dirección Administración y Finanzas Departamento de Recursos Humanos Encargada Srta. Danilo Castillo Santis</vt:lpstr>
      <vt:lpstr>Dirección Administración y Finanzas Oficina de Personal y Remuneraciones Encargado Sr. Héctor Gamboa </vt:lpstr>
      <vt:lpstr>Dirección de Obras Municipales Director Sr. Yuri Rodríguez Reyes  </vt:lpstr>
      <vt:lpstr>Dirección de Obras Municipales Departamento de Ejecución, Gestión y Rendición de Proyectos   </vt:lpstr>
      <vt:lpstr>Dirección de Obras Municipales Oficina de Inspección de Obras Encargado Sra. Isabel Amaya Fernández  </vt:lpstr>
      <vt:lpstr>Dirección de Obras Municipales Oficina de Gestión y Rendición de Proyectos   </vt:lpstr>
      <vt:lpstr>Dirección de Obras Municipales Departamento de Edificación y Urbanización Encargado Sr. Elias Olivares Amigo  </vt:lpstr>
      <vt:lpstr>Dirección de Obras Municipales Oficina de Edificación   </vt:lpstr>
      <vt:lpstr>Dirección de Obras Municipales Oficina de Impuesto Territorial y Catastro Encargado Sr. Carlos Carrasco Yañez  </vt:lpstr>
      <vt:lpstr>Dirección de Tránsito y Transporte Público Director Sr. Luis Pacheco Silva  </vt:lpstr>
      <vt:lpstr>Dirección de Tránsito y Transporte Público Oficina de Licencias de Conducir Encargado Sr. Juan Saavedra  </vt:lpstr>
      <vt:lpstr>Dirección de Tránsito y Transporte Público Oficina de Permisos de Circulación Encargado Sr. Jessica Espejo Arenas</vt:lpstr>
      <vt:lpstr>Dirección de Tránsito y Transporte Público Oficina de Estudios e Ingeniería de Tránsito Encargado Sr. Nicolás Otárola Valdés</vt:lpstr>
      <vt:lpstr>Dirección de Operaciones y Servicios Generales Directora Sra. María Angélica Aguilera Guaico  </vt:lpstr>
      <vt:lpstr>Dirección de Operaciones y Servicios Generales Departamento de Servicios Generales Encargado  Sr. Mauricio Galleguillos Fernández</vt:lpstr>
      <vt:lpstr>Dirección de Operaciones y Servicios Generales Oficina Cementerio Municipal Encargada Srta. Graciela Díaz Salazar</vt:lpstr>
      <vt:lpstr>Dirección de Operaciones y Servicios Generales Departamento de Aseo Encargado Sr. Mauricio Galleguillos Fernández</vt:lpstr>
      <vt:lpstr>Dirección de Operaciones y Servicios Generales Departamento de Movilización Encargado Sr. Mauricio Galleguillos Fernández</vt:lpstr>
      <vt:lpstr>Dirección de Gestión Medio Ambiental Director Sr. Juan Pablo Lefimil  </vt:lpstr>
      <vt:lpstr>Dirección de Gestión Medio Ambiental Departamento de Medio Ambiente </vt:lpstr>
      <vt:lpstr>Dirección de Gestión Medio Ambiental Departamento de Tenencia Responsable de Mascotas y Protección Animal </vt:lpstr>
      <vt:lpstr>Dirección de Gestión Medio Ambiental Departamento de Áreas Verdes, Parques y Jardines </vt:lpstr>
      <vt:lpstr>Dirección de Gestión del Riesgo de Desastre Director Sr. Mauricio Galleguillos Fernández </vt:lpstr>
      <vt:lpstr>Dirección de Relaciones Públicas y Protocolo, Cultura y Turismo Directora Srta. Lorena Galea Rojas </vt:lpstr>
      <vt:lpstr>Dirección de Relaciones Públicas y Protocolo, Cultura y Turismo Oficina de Relaciones Públicas y Protocolo Encargada  Srta. Lorena Galea Rojas </vt:lpstr>
      <vt:lpstr>Dirección de Relaciones Públicas y Protocolo, Cultura y Turismo Oficina de Gestión y Desarrollo del Turismo Encargada Sra. Romina Ordenes Orbenes</vt:lpstr>
      <vt:lpstr>Dirección de Relaciones Públicas y Protocolo, Cultura y Turismo Oficina de Desarrollo Cultural y Gestión Patrimonial Encargada  Srta. Lorena Galea Rojas</vt:lpstr>
      <vt:lpstr>Dirección de Seguridad Pública Directora Sra. María José Brevis Carrasco </vt:lpstr>
      <vt:lpstr>Dirección de Seguridad Pública Departamento de Seguridad Ciudadana, Televigilancia  y Comunicaciones Encargada  Sra. Carolina Sepúlveda</vt:lpstr>
      <vt:lpstr>Dirección de Seguridad Pública Departamento de Convivencia Comunitaria Encargada  Sra. María José Brevis</vt:lpstr>
      <vt:lpstr>Dirección de Salud Directora Sra. Giovana Silva </vt:lpstr>
      <vt:lpstr>Dirección de Salud Departamento de Administración y Finanzas del Sector Salud Encargada Sra. Juana Soto Madariaga</vt:lpstr>
      <vt:lpstr>Dirección de Salud Departamento de Asesoría Técnica </vt:lpstr>
      <vt:lpstr>Dirección de Administración de Educación Municipal Directora Sra. Paola Contreras Miranda</vt:lpstr>
      <vt:lpstr>Dirección de Administración de Educación Municipal Departamento de Planificación </vt:lpstr>
      <vt:lpstr>Dirección de Administración de Educación Municipal Departamento Administrativo </vt:lpstr>
      <vt:lpstr>Dirección de Administración de Educación Municipal Departamento Administrativo </vt:lpstr>
      <vt:lpstr>Dirección de Administración de Educación Municipal Oficina de Partes </vt:lpstr>
      <vt:lpstr>Dirección de Administración de Educación Municipal Oficina de Remuneraciones  </vt:lpstr>
      <vt:lpstr>Dirección de Administración de Educación Municipal Oficina de Relaciones Públicas  </vt:lpstr>
      <vt:lpstr>Dirección de Administración de Educación Municipal Oficina de Adquisiciones </vt:lpstr>
      <vt:lpstr>Dirección de Administración de Educación Municipal Oficina JUNAEB-JUNJI </vt:lpstr>
      <vt:lpstr>Dirección de Administración de Educación Municipal Oficina de Soporte Técnico </vt:lpstr>
      <vt:lpstr>Dirección de Administración de Educación Municipal Oficina de Transparencia  </vt:lpstr>
      <vt:lpstr>Dirección de Administración de Educación Municipal Oficina de Servicios Sociales </vt:lpstr>
      <vt:lpstr>Dirección de Administración de Educación Municipal Oficina de Deporte y Recreación </vt:lpstr>
      <vt:lpstr>Dirección de Administración de Educación Municipal Oficina de Arte y Cultura </vt:lpstr>
      <vt:lpstr>Dirección de Administración de Educación Municipal Oficina de Arte y Cultura,  Unidad de Patrimonio </vt:lpstr>
      <vt:lpstr>Dirección de Administración de Educación Municipal Oficina de Arte y Cultura,  Unidad de Artes Integradas </vt:lpstr>
      <vt:lpstr>Dirección de Administración de Educación Municipal Oficina de Arte y Cultura,  Biblioteca </vt:lpstr>
      <vt:lpstr>Dirección de Administración de Educación Municipal Oficina de Asistencia y Rehabilitación </vt:lpstr>
      <vt:lpstr>Dirección de Administración de Educación Municipal Departamento de Mantención y Movilización  </vt:lpstr>
      <vt:lpstr>Dirección de Administración de Educación Municipal Oficina de Seguridad y Prevención de Riesgo </vt:lpstr>
      <vt:lpstr>Dirección de Administración de Educación Municipal Oficina de Reparación y Mantención </vt:lpstr>
      <vt:lpstr>Dirección de Administración de Educación Municipal Oficina de Movilización </vt:lpstr>
      <vt:lpstr>Dirección de Administración de Educación Municipal Departamento Técnico Pedagógico </vt:lpstr>
      <vt:lpstr>Dirección de Administración de Educación Municipal Oficina de Contabilidad </vt:lpstr>
      <vt:lpstr>Dirección de Administración de Educación Municipal Oficina de Convivencia Escolar </vt:lpstr>
      <vt:lpstr>Consejo Comunal de Organizaciones de la Sociedad Civil</vt:lpstr>
      <vt:lpstr>Concejo Municipal de Casablanca</vt:lpstr>
      <vt:lpstr>Juzgado de Policía Local de Casablanca Juez Sr. Mario Cortés Cevasco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I. Municipalidad de Casablanca</dc:title>
  <dc:creator>Transparencia</dc:creator>
  <cp:lastModifiedBy>Transparencia</cp:lastModifiedBy>
  <cp:revision>1</cp:revision>
  <dcterms:modified xsi:type="dcterms:W3CDTF">2024-01-11T19:23:49Z</dcterms:modified>
</cp:coreProperties>
</file>